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256" r:id="rId3"/>
    <p:sldId id="259" r:id="rId4"/>
    <p:sldId id="315" r:id="rId5"/>
    <p:sldId id="305" r:id="rId6"/>
    <p:sldId id="261" r:id="rId7"/>
    <p:sldId id="263" r:id="rId8"/>
    <p:sldId id="264" r:id="rId9"/>
    <p:sldId id="266" r:id="rId10"/>
    <p:sldId id="267" r:id="rId11"/>
    <p:sldId id="268" r:id="rId12"/>
    <p:sldId id="269"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319" r:id="rId26"/>
    <p:sldId id="310" r:id="rId27"/>
    <p:sldId id="320" r:id="rId28"/>
    <p:sldId id="311" r:id="rId29"/>
    <p:sldId id="286" r:id="rId30"/>
    <p:sldId id="321" r:id="rId31"/>
    <p:sldId id="312" r:id="rId32"/>
    <p:sldId id="288" r:id="rId33"/>
    <p:sldId id="289" r:id="rId34"/>
    <p:sldId id="290" r:id="rId35"/>
    <p:sldId id="291" r:id="rId36"/>
    <p:sldId id="292" r:id="rId37"/>
    <p:sldId id="295" r:id="rId38"/>
    <p:sldId id="296" r:id="rId39"/>
    <p:sldId id="298" r:id="rId40"/>
    <p:sldId id="299" r:id="rId41"/>
    <p:sldId id="301" r:id="rId42"/>
    <p:sldId id="302" r:id="rId43"/>
    <p:sldId id="303" r:id="rId44"/>
    <p:sldId id="304" r:id="rId45"/>
    <p:sldId id="307" r:id="rId4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0BD"/>
    <a:srgbClr val="303363"/>
    <a:srgbClr val="81C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DD32F-01F2-F8CE-E414-AAD4126A7C9C}" v="20" dt="2021-09-01T15:55:03.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60723" autoAdjust="0"/>
  </p:normalViewPr>
  <p:slideViewPr>
    <p:cSldViewPr snapToGrid="0">
      <p:cViewPr varScale="1">
        <p:scale>
          <a:sx n="51" d="100"/>
          <a:sy n="51" d="100"/>
        </p:scale>
        <p:origin x="1434" y="78"/>
      </p:cViewPr>
      <p:guideLst/>
    </p:cSldViewPr>
  </p:slideViewPr>
  <p:notesTextViewPr>
    <p:cViewPr>
      <p:scale>
        <a:sx n="1" d="1"/>
        <a:sy n="1" d="1"/>
      </p:scale>
      <p:origin x="0" y="0"/>
    </p:cViewPr>
  </p:notesTextViewPr>
  <p:sorterViewPr>
    <p:cViewPr>
      <p:scale>
        <a:sx n="200" d="100"/>
        <a:sy n="200" d="100"/>
      </p:scale>
      <p:origin x="0" y="-24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56"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apd-fs01\folderredirection$\PolicyFellow\My%20Documents\snapshot%2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14709954332214E-2"/>
          <c:y val="0.19124305063767488"/>
          <c:w val="0.93224089263114984"/>
          <c:h val="0.62959752849650807"/>
        </c:manualLayout>
      </c:layout>
      <c:barChart>
        <c:barDir val="col"/>
        <c:grouping val="clustered"/>
        <c:varyColors val="0"/>
        <c:ser>
          <c:idx val="0"/>
          <c:order val="0"/>
          <c:tx>
            <c:strRef>
              <c:f>'Study Data'!$P$15</c:f>
              <c:strCache>
                <c:ptCount val="1"/>
                <c:pt idx="0">
                  <c:v>Male</c:v>
                </c:pt>
              </c:strCache>
            </c:strRef>
          </c:tx>
          <c:spPr>
            <a:solidFill>
              <a:srgbClr val="002060"/>
            </a:solidFill>
            <a:ln>
              <a:noFill/>
            </a:ln>
            <a:effectLst/>
          </c:spPr>
          <c:invertIfNegative val="0"/>
          <c:dLbls>
            <c:dLbl>
              <c:idx val="0"/>
              <c:layout>
                <c:manualLayout>
                  <c:x val="-4.5236498730617542E-3"/>
                  <c:y val="-1.3008128748927341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fld id="{AC55E20F-70B0-44C0-8B7F-9EE5D7CBB631}" type="VALUE">
                      <a:rPr lang="en-US" sz="2000" baseline="0" smtClean="0"/>
                      <a:pPr>
                        <a:defRPr sz="1400" b="1"/>
                      </a:pPr>
                      <a:t>[VALUE]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2580"/>
                        <a:gd name="adj2" fmla="val 12661"/>
                      </a:avLst>
                    </a:prstGeom>
                    <a:noFill/>
                    <a:ln>
                      <a:noFill/>
                    </a:ln>
                  </c15:spPr>
                  <c15:dlblFieldTable/>
                  <c15:showDataLabelsRange val="0"/>
                </c:ext>
                <c:ext xmlns:c16="http://schemas.microsoft.com/office/drawing/2014/chart" uri="{C3380CC4-5D6E-409C-BE32-E72D297353CC}">
                  <c16:uniqueId val="{00000005-C692-42E3-AD8A-18B698D367C8}"/>
                </c:ext>
              </c:extLst>
            </c:dLbl>
            <c:dLbl>
              <c:idx val="1"/>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fld id="{0552D96E-CCEB-4063-9BB4-18F2F950E1A7}" type="VALUE">
                      <a:rPr lang="en-US" sz="2000" baseline="0" smtClean="0"/>
                      <a:pPr>
                        <a:defRPr sz="1400" b="1"/>
                      </a:pPr>
                      <a:t>[VALUE]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800"/>
                        <a:gd name="adj2" fmla="val 6711"/>
                      </a:avLst>
                    </a:prstGeom>
                    <a:noFill/>
                    <a:ln>
                      <a:noFill/>
                    </a:ln>
                  </c15:spPr>
                  <c15:dlblFieldTable/>
                  <c15:showDataLabelsRange val="0"/>
                </c:ext>
                <c:ext xmlns:c16="http://schemas.microsoft.com/office/drawing/2014/chart" uri="{C3380CC4-5D6E-409C-BE32-E72D297353CC}">
                  <c16:uniqueId val="{00000003-C692-42E3-AD8A-18B698D367C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'Study Data'!$O$16:$O$17</c:f>
              <c:strCache>
                <c:ptCount val="2"/>
                <c:pt idx="0">
                  <c:v>Described Themselves as Overweight</c:v>
                </c:pt>
                <c:pt idx="1">
                  <c:v>Trying to Lose Weight</c:v>
                </c:pt>
              </c:strCache>
            </c:strRef>
          </c:cat>
          <c:val>
            <c:numRef>
              <c:f>'Study Data'!$P$16:$P$17</c:f>
              <c:numCache>
                <c:formatCode>0%</c:formatCode>
                <c:ptCount val="2"/>
                <c:pt idx="0">
                  <c:v>0.25</c:v>
                </c:pt>
                <c:pt idx="1">
                  <c:v>0.34</c:v>
                </c:pt>
              </c:numCache>
            </c:numRef>
          </c:val>
          <c:extLst>
            <c:ext xmlns:c16="http://schemas.microsoft.com/office/drawing/2014/chart" uri="{C3380CC4-5D6E-409C-BE32-E72D297353CC}">
              <c16:uniqueId val="{00000000-C692-42E3-AD8A-18B698D367C8}"/>
            </c:ext>
          </c:extLst>
        </c:ser>
        <c:ser>
          <c:idx val="1"/>
          <c:order val="1"/>
          <c:tx>
            <c:strRef>
              <c:f>'Study Data'!$Q$15</c:f>
              <c:strCache>
                <c:ptCount val="1"/>
                <c:pt idx="0">
                  <c:v>Female</c:v>
                </c:pt>
              </c:strCache>
            </c:strRef>
          </c:tx>
          <c:spPr>
            <a:solidFill>
              <a:srgbClr val="FF6699"/>
            </a:solidFill>
            <a:ln>
              <a:noFill/>
            </a:ln>
            <a:effectLst/>
          </c:spPr>
          <c:invertIfNegative val="0"/>
          <c:dLbls>
            <c:dLbl>
              <c:idx val="0"/>
              <c:layout>
                <c:manualLayout>
                  <c:x val="4.2974673794078368E-4"/>
                  <c:y val="-1.045976462866504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r>
                      <a:rPr lang="en-US" sz="2000" baseline="0" dirty="0" smtClean="0"/>
                      <a:t>38%</a:t>
                    </a:r>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32384"/>
                        <a:gd name="adj2" fmla="val -49225"/>
                      </a:avLst>
                    </a:prstGeom>
                    <a:noFill/>
                    <a:ln>
                      <a:noFill/>
                    </a:ln>
                  </c15:spPr>
                </c:ext>
                <c:ext xmlns:c16="http://schemas.microsoft.com/office/drawing/2014/chart" uri="{C3380CC4-5D6E-409C-BE32-E72D297353CC}">
                  <c16:uniqueId val="{00000001-C692-42E3-AD8A-18B698D367C8}"/>
                </c:ext>
              </c:extLst>
            </c:dLbl>
            <c:dLbl>
              <c:idx val="1"/>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fld id="{14C7590C-AAA7-4B2F-B957-B6EA26BD0418}" type="VALUE">
                      <a:rPr lang="en-US" sz="2000" baseline="0" smtClean="0"/>
                      <a:pPr>
                        <a:defRPr sz="1400" b="1"/>
                      </a:pPr>
                      <a:t>[VALUE]</a:t>
                    </a:fld>
                    <a:endParaRPr lang="en-US"/>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801"/>
                        <a:gd name="adj2" fmla="val -19102"/>
                      </a:avLst>
                    </a:prstGeom>
                    <a:noFill/>
                    <a:ln>
                      <a:noFill/>
                    </a:ln>
                  </c15:spPr>
                  <c15:dlblFieldTable/>
                  <c15:showDataLabelsRange val="0"/>
                </c:ext>
                <c:ext xmlns:c16="http://schemas.microsoft.com/office/drawing/2014/chart" uri="{C3380CC4-5D6E-409C-BE32-E72D297353CC}">
                  <c16:uniqueId val="{00000004-C692-42E3-AD8A-18B698D367C8}"/>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'Study Data'!$O$16:$O$17</c:f>
              <c:strCache>
                <c:ptCount val="2"/>
                <c:pt idx="0">
                  <c:v>Described Themselves as Overweight</c:v>
                </c:pt>
                <c:pt idx="1">
                  <c:v>Trying to Lose Weight</c:v>
                </c:pt>
              </c:strCache>
            </c:strRef>
          </c:cat>
          <c:val>
            <c:numRef>
              <c:f>'Study Data'!$Q$16:$Q$17</c:f>
              <c:numCache>
                <c:formatCode>0%</c:formatCode>
                <c:ptCount val="2"/>
                <c:pt idx="0">
                  <c:v>0.38</c:v>
                </c:pt>
                <c:pt idx="1">
                  <c:v>0.6</c:v>
                </c:pt>
              </c:numCache>
            </c:numRef>
          </c:val>
          <c:extLst>
            <c:ext xmlns:c16="http://schemas.microsoft.com/office/drawing/2014/chart" uri="{C3380CC4-5D6E-409C-BE32-E72D297353CC}">
              <c16:uniqueId val="{00000002-C692-42E3-AD8A-18B698D367C8}"/>
            </c:ext>
          </c:extLst>
        </c:ser>
        <c:dLbls>
          <c:showLegendKey val="0"/>
          <c:showVal val="0"/>
          <c:showCatName val="0"/>
          <c:showSerName val="0"/>
          <c:showPercent val="0"/>
          <c:showBubbleSize val="0"/>
        </c:dLbls>
        <c:gapWidth val="219"/>
        <c:overlap val="-27"/>
        <c:axId val="397965104"/>
        <c:axId val="397962360"/>
      </c:barChart>
      <c:catAx>
        <c:axId val="39796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7962360"/>
        <c:crosses val="autoZero"/>
        <c:auto val="1"/>
        <c:lblAlgn val="ctr"/>
        <c:lblOffset val="100"/>
        <c:noMultiLvlLbl val="0"/>
      </c:catAx>
      <c:valAx>
        <c:axId val="3979623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96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rgbClr val="0190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Eighth graders</c:v>
                </c:pt>
                <c:pt idx="1">
                  <c:v>Tenth graders</c:v>
                </c:pt>
                <c:pt idx="2">
                  <c:v>Twelfth graders</c:v>
                </c:pt>
              </c:strCache>
            </c:strRef>
          </c:cat>
          <c:val>
            <c:numRef>
              <c:f>Sheet1!$B$2:$B$4</c:f>
              <c:numCache>
                <c:formatCode>0.00%</c:formatCode>
                <c:ptCount val="3"/>
                <c:pt idx="0">
                  <c:v>0.20499999999999999</c:v>
                </c:pt>
                <c:pt idx="1">
                  <c:v>0.40699999999999997</c:v>
                </c:pt>
                <c:pt idx="2">
                  <c:v>0.55300000000000005</c:v>
                </c:pt>
              </c:numCache>
            </c:numRef>
          </c:val>
          <c:extLst>
            <c:ext xmlns:c16="http://schemas.microsoft.com/office/drawing/2014/chart" uri="{C3380CC4-5D6E-409C-BE32-E72D297353CC}">
              <c16:uniqueId val="{00000000-7F7D-4191-8FA6-3DCE9AB543E2}"/>
            </c:ext>
          </c:extLst>
        </c:ser>
        <c:ser>
          <c:idx val="1"/>
          <c:order val="1"/>
          <c:tx>
            <c:strRef>
              <c:f>Sheet1!$C$1</c:f>
              <c:strCache>
                <c:ptCount val="1"/>
                <c:pt idx="0">
                  <c:v>2021</c:v>
                </c:pt>
              </c:strCache>
            </c:strRef>
          </c:tx>
          <c:spPr>
            <a:solidFill>
              <a:srgbClr val="81CD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Eighth graders</c:v>
                </c:pt>
                <c:pt idx="1">
                  <c:v>Tenth graders</c:v>
                </c:pt>
                <c:pt idx="2">
                  <c:v>Twelfth graders</c:v>
                </c:pt>
              </c:strCache>
            </c:strRef>
          </c:cat>
          <c:val>
            <c:numRef>
              <c:f>Sheet1!$C$2:$C$4</c:f>
              <c:numCache>
                <c:formatCode>0.00%</c:formatCode>
                <c:ptCount val="3"/>
                <c:pt idx="0">
                  <c:v>0.17199999999999999</c:v>
                </c:pt>
                <c:pt idx="1">
                  <c:v>0.28499999999999998</c:v>
                </c:pt>
                <c:pt idx="2">
                  <c:v>0.46500000000000002</c:v>
                </c:pt>
              </c:numCache>
            </c:numRef>
          </c:val>
          <c:extLst>
            <c:ext xmlns:c16="http://schemas.microsoft.com/office/drawing/2014/chart" uri="{C3380CC4-5D6E-409C-BE32-E72D297353CC}">
              <c16:uniqueId val="{00000001-7F7D-4191-8FA6-3DCE9AB543E2}"/>
            </c:ext>
          </c:extLst>
        </c:ser>
        <c:dLbls>
          <c:showLegendKey val="0"/>
          <c:showVal val="0"/>
          <c:showCatName val="0"/>
          <c:showSerName val="0"/>
          <c:showPercent val="0"/>
          <c:showBubbleSize val="0"/>
        </c:dLbls>
        <c:gapWidth val="219"/>
        <c:overlap val="-27"/>
        <c:axId val="492041536"/>
        <c:axId val="492046128"/>
      </c:barChart>
      <c:catAx>
        <c:axId val="49204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92046128"/>
        <c:crosses val="autoZero"/>
        <c:auto val="1"/>
        <c:lblAlgn val="ctr"/>
        <c:lblOffset val="100"/>
        <c:noMultiLvlLbl val="0"/>
      </c:catAx>
      <c:valAx>
        <c:axId val="4920461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04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rgbClr val="0190B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Eighth grade</c:v>
                </c:pt>
                <c:pt idx="1">
                  <c:v>Tenth grade</c:v>
                </c:pt>
                <c:pt idx="2">
                  <c:v>Twelfth grade</c:v>
                </c:pt>
              </c:strCache>
            </c:strRef>
          </c:cat>
          <c:val>
            <c:numRef>
              <c:f>Sheet1!$B$2:$B$4</c:f>
              <c:numCache>
                <c:formatCode>0.00%</c:formatCode>
                <c:ptCount val="3"/>
                <c:pt idx="0">
                  <c:v>0.16600000000000001</c:v>
                </c:pt>
                <c:pt idx="1">
                  <c:v>0.307</c:v>
                </c:pt>
                <c:pt idx="2">
                  <c:v>0.34499999999999997</c:v>
                </c:pt>
              </c:numCache>
            </c:numRef>
          </c:val>
          <c:extLst>
            <c:ext xmlns:c16="http://schemas.microsoft.com/office/drawing/2014/chart" uri="{C3380CC4-5D6E-409C-BE32-E72D297353CC}">
              <c16:uniqueId val="{00000000-7F7D-4191-8FA6-3DCE9AB543E2}"/>
            </c:ext>
          </c:extLst>
        </c:ser>
        <c:ser>
          <c:idx val="1"/>
          <c:order val="1"/>
          <c:tx>
            <c:strRef>
              <c:f>Sheet1!$C$1</c:f>
              <c:strCache>
                <c:ptCount val="1"/>
                <c:pt idx="0">
                  <c:v>2021</c:v>
                </c:pt>
              </c:strCache>
            </c:strRef>
          </c:tx>
          <c:spPr>
            <a:solidFill>
              <a:srgbClr val="81CD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Eighth grade</c:v>
                </c:pt>
                <c:pt idx="1">
                  <c:v>Tenth grade</c:v>
                </c:pt>
                <c:pt idx="2">
                  <c:v>Twelfth grade</c:v>
                </c:pt>
              </c:strCache>
            </c:strRef>
          </c:cat>
          <c:val>
            <c:numRef>
              <c:f>Sheet1!$C$2:$C$4</c:f>
              <c:numCache>
                <c:formatCode>0.00%</c:formatCode>
                <c:ptCount val="3"/>
                <c:pt idx="0">
                  <c:v>0.121</c:v>
                </c:pt>
                <c:pt idx="1">
                  <c:v>0.19500000000000001</c:v>
                </c:pt>
                <c:pt idx="2">
                  <c:v>0.26600000000000001</c:v>
                </c:pt>
              </c:numCache>
            </c:numRef>
          </c:val>
          <c:extLst>
            <c:ext xmlns:c16="http://schemas.microsoft.com/office/drawing/2014/chart" uri="{C3380CC4-5D6E-409C-BE32-E72D297353CC}">
              <c16:uniqueId val="{00000001-7F7D-4191-8FA6-3DCE9AB543E2}"/>
            </c:ext>
          </c:extLst>
        </c:ser>
        <c:dLbls>
          <c:showLegendKey val="0"/>
          <c:showVal val="0"/>
          <c:showCatName val="0"/>
          <c:showSerName val="0"/>
          <c:showPercent val="0"/>
          <c:showBubbleSize val="0"/>
        </c:dLbls>
        <c:gapWidth val="219"/>
        <c:overlap val="-27"/>
        <c:axId val="492041536"/>
        <c:axId val="492046128"/>
      </c:barChart>
      <c:catAx>
        <c:axId val="49204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492046128"/>
        <c:crosses val="autoZero"/>
        <c:auto val="1"/>
        <c:lblAlgn val="ctr"/>
        <c:lblOffset val="100"/>
        <c:noMultiLvlLbl val="0"/>
      </c:catAx>
      <c:valAx>
        <c:axId val="4920461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04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190BD"/>
              </a:solidFill>
              <a:ln>
                <a:noFill/>
              </a:ln>
              <a:effectLst/>
            </c:spPr>
            <c:extLst>
              <c:ext xmlns:c16="http://schemas.microsoft.com/office/drawing/2014/chart" uri="{C3380CC4-5D6E-409C-BE32-E72D297353CC}">
                <c16:uniqueId val="{00000001-CEAA-427C-834E-6A6871619E50}"/>
              </c:ext>
            </c:extLst>
          </c:dPt>
          <c:dPt>
            <c:idx val="1"/>
            <c:invertIfNegative val="0"/>
            <c:bubble3D val="0"/>
            <c:spPr>
              <a:solidFill>
                <a:srgbClr val="81CDEC"/>
              </a:solidFill>
              <a:ln>
                <a:noFill/>
              </a:ln>
              <a:effectLst/>
            </c:spPr>
            <c:extLst>
              <c:ext xmlns:c16="http://schemas.microsoft.com/office/drawing/2014/chart" uri="{C3380CC4-5D6E-409C-BE32-E72D297353CC}">
                <c16:uniqueId val="{00000003-CEAA-427C-834E-6A6871619E50}"/>
              </c:ext>
            </c:extLst>
          </c:dPt>
          <c:dPt>
            <c:idx val="2"/>
            <c:invertIfNegative val="0"/>
            <c:bubble3D val="0"/>
            <c:spPr>
              <a:solidFill>
                <a:srgbClr val="303363"/>
              </a:solidFill>
              <a:ln>
                <a:noFill/>
              </a:ln>
              <a:effectLst/>
            </c:spPr>
            <c:extLst>
              <c:ext xmlns:c16="http://schemas.microsoft.com/office/drawing/2014/chart" uri="{C3380CC4-5D6E-409C-BE32-E72D297353CC}">
                <c16:uniqueId val="{00000005-CEAA-427C-834E-6A6871619E50}"/>
              </c:ext>
            </c:extLst>
          </c:dPt>
          <c:dPt>
            <c:idx val="3"/>
            <c:invertIfNegative val="0"/>
            <c:bubble3D val="0"/>
            <c:spPr>
              <a:solidFill>
                <a:srgbClr val="0190BD"/>
              </a:solidFill>
              <a:ln>
                <a:noFill/>
              </a:ln>
              <a:effectLst/>
            </c:spPr>
            <c:extLst>
              <c:ext xmlns:c16="http://schemas.microsoft.com/office/drawing/2014/chart" uri="{C3380CC4-5D6E-409C-BE32-E72D297353CC}">
                <c16:uniqueId val="{00000007-CEAA-427C-834E-6A6871619E50}"/>
              </c:ext>
            </c:extLst>
          </c:dPt>
          <c:dPt>
            <c:idx val="4"/>
            <c:invertIfNegative val="0"/>
            <c:bubble3D val="0"/>
            <c:spPr>
              <a:solidFill>
                <a:srgbClr val="81CDEC"/>
              </a:solidFill>
              <a:ln>
                <a:noFill/>
              </a:ln>
              <a:effectLst/>
            </c:spPr>
            <c:extLst>
              <c:ext xmlns:c16="http://schemas.microsoft.com/office/drawing/2014/chart" uri="{C3380CC4-5D6E-409C-BE32-E72D297353CC}">
                <c16:uniqueId val="{00000009-CEAA-427C-834E-6A6871619E50}"/>
              </c:ext>
            </c:extLst>
          </c:dPt>
          <c:dPt>
            <c:idx val="5"/>
            <c:invertIfNegative val="0"/>
            <c:bubble3D val="0"/>
            <c:spPr>
              <a:solidFill>
                <a:srgbClr val="303363"/>
              </a:solidFill>
              <a:ln>
                <a:noFill/>
              </a:ln>
              <a:effectLst/>
            </c:spPr>
            <c:extLst>
              <c:ext xmlns:c16="http://schemas.microsoft.com/office/drawing/2014/chart" uri="{C3380CC4-5D6E-409C-BE32-E72D297353CC}">
                <c16:uniqueId val="{0000000B-CEAA-427C-834E-6A6871619E50}"/>
              </c:ext>
            </c:extLst>
          </c:dPt>
          <c:dPt>
            <c:idx val="6"/>
            <c:invertIfNegative val="0"/>
            <c:bubble3D val="0"/>
            <c:spPr>
              <a:solidFill>
                <a:srgbClr val="0190BD"/>
              </a:solidFill>
              <a:ln>
                <a:noFill/>
              </a:ln>
              <a:effectLst/>
            </c:spPr>
            <c:extLst>
              <c:ext xmlns:c16="http://schemas.microsoft.com/office/drawing/2014/chart" uri="{C3380CC4-5D6E-409C-BE32-E72D297353CC}">
                <c16:uniqueId val="{0000000D-CEAA-427C-834E-6A6871619E50}"/>
              </c:ext>
            </c:extLst>
          </c:dPt>
          <c:dPt>
            <c:idx val="7"/>
            <c:invertIfNegative val="0"/>
            <c:bubble3D val="0"/>
            <c:spPr>
              <a:solidFill>
                <a:srgbClr val="81CDEC"/>
              </a:solidFill>
              <a:ln>
                <a:noFill/>
              </a:ln>
              <a:effectLst/>
            </c:spPr>
            <c:extLst>
              <c:ext xmlns:c16="http://schemas.microsoft.com/office/drawing/2014/chart" uri="{C3380CC4-5D6E-409C-BE32-E72D297353CC}">
                <c16:uniqueId val="{0000000F-CEAA-427C-834E-6A6871619E50}"/>
              </c:ext>
            </c:extLst>
          </c:dPt>
          <c:dPt>
            <c:idx val="9"/>
            <c:invertIfNegative val="0"/>
            <c:bubble3D val="0"/>
            <c:spPr>
              <a:solidFill>
                <a:srgbClr val="0190BD"/>
              </a:solidFill>
              <a:ln>
                <a:noFill/>
              </a:ln>
              <a:effectLst/>
            </c:spPr>
            <c:extLst>
              <c:ext xmlns:c16="http://schemas.microsoft.com/office/drawing/2014/chart" uri="{C3380CC4-5D6E-409C-BE32-E72D297353CC}">
                <c16:uniqueId val="{00000011-CEAA-427C-834E-6A6871619E50}"/>
              </c:ext>
            </c:extLst>
          </c:dPt>
          <c:dPt>
            <c:idx val="10"/>
            <c:invertIfNegative val="0"/>
            <c:bubble3D val="0"/>
            <c:spPr>
              <a:solidFill>
                <a:srgbClr val="81CDEC"/>
              </a:solidFill>
              <a:ln>
                <a:noFill/>
              </a:ln>
              <a:effectLst/>
            </c:spPr>
            <c:extLst>
              <c:ext xmlns:c16="http://schemas.microsoft.com/office/drawing/2014/chart" uri="{C3380CC4-5D6E-409C-BE32-E72D297353CC}">
                <c16:uniqueId val="{00000013-CEAA-427C-834E-6A6871619E50}"/>
              </c:ext>
            </c:extLst>
          </c:dPt>
          <c:dPt>
            <c:idx val="11"/>
            <c:invertIfNegative val="0"/>
            <c:bubble3D val="0"/>
            <c:spPr>
              <a:solidFill>
                <a:srgbClr val="303363"/>
              </a:solidFill>
              <a:ln>
                <a:noFill/>
              </a:ln>
              <a:effectLst/>
            </c:spPr>
            <c:extLst>
              <c:ext xmlns:c16="http://schemas.microsoft.com/office/drawing/2014/chart" uri="{C3380CC4-5D6E-409C-BE32-E72D297353CC}">
                <c16:uniqueId val="{00000015-CEAA-427C-834E-6A6871619E50}"/>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EAA-427C-834E-6A6871619E50}"/>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EAA-427C-834E-6A6871619E50}"/>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CEAA-427C-834E-6A6871619E50}"/>
                </c:ext>
              </c:extLst>
            </c:dLbl>
            <c:dLbl>
              <c:idx val="3"/>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EAA-427C-834E-6A6871619E50}"/>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CEAA-427C-834E-6A6871619E50}"/>
                </c:ext>
              </c:extLst>
            </c:dLbl>
            <c:dLbl>
              <c:idx val="5"/>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CEAA-427C-834E-6A6871619E50}"/>
                </c:ext>
              </c:extLst>
            </c:dLbl>
            <c:dLbl>
              <c:idx val="6"/>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CEAA-427C-834E-6A6871619E50}"/>
                </c:ext>
              </c:extLst>
            </c:dLbl>
            <c:dLbl>
              <c:idx val="7"/>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F-CEAA-427C-834E-6A6871619E50}"/>
                </c:ext>
              </c:extLst>
            </c:dLbl>
            <c:dLbl>
              <c:idx val="9"/>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CEAA-427C-834E-6A6871619E50}"/>
                </c:ext>
              </c:extLst>
            </c:dLbl>
            <c:dLbl>
              <c:idx val="10"/>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3-CEAA-427C-834E-6A6871619E50}"/>
                </c:ext>
              </c:extLst>
            </c:dLbl>
            <c:dLbl>
              <c:idx val="11"/>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CEAA-427C-834E-6A6871619E5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Sheet1!$Z$2:$AB$13</c:f>
              <c:multiLvlStrCache>
                <c:ptCount val="12"/>
                <c:lvl>
                  <c:pt idx="0">
                    <c:v>Private</c:v>
                  </c:pt>
                  <c:pt idx="1">
                    <c:v>Public</c:v>
                  </c:pt>
                  <c:pt idx="2">
                    <c:v>None</c:v>
                  </c:pt>
                  <c:pt idx="3">
                    <c:v>Private</c:v>
                  </c:pt>
                  <c:pt idx="4">
                    <c:v>Public</c:v>
                  </c:pt>
                  <c:pt idx="5">
                    <c:v>None</c:v>
                  </c:pt>
                  <c:pt idx="6">
                    <c:v>Private</c:v>
                  </c:pt>
                  <c:pt idx="7">
                    <c:v>Public</c:v>
                  </c:pt>
                  <c:pt idx="8">
                    <c:v>None</c:v>
                  </c:pt>
                  <c:pt idx="9">
                    <c:v>Private</c:v>
                  </c:pt>
                  <c:pt idx="10">
                    <c:v>Public</c:v>
                  </c:pt>
                  <c:pt idx="11">
                    <c:v>None</c:v>
                  </c:pt>
                </c:lvl>
                <c:lvl>
                  <c:pt idx="0">
                    <c:v>2-4 years</c:v>
                  </c:pt>
                  <c:pt idx="3">
                    <c:v>5-17 years</c:v>
                  </c:pt>
                  <c:pt idx="6">
                    <c:v>2-4 years</c:v>
                  </c:pt>
                  <c:pt idx="9">
                    <c:v>5-17 years</c:v>
                  </c:pt>
                </c:lvl>
                <c:lvl>
                  <c:pt idx="0">
                    <c:v>2008</c:v>
                  </c:pt>
                  <c:pt idx="6">
                    <c:v>2018</c:v>
                  </c:pt>
                </c:lvl>
              </c:multiLvlStrCache>
            </c:multiLvlStrRef>
          </c:cat>
          <c:val>
            <c:numRef>
              <c:f>Sheet1!$AC$2:$AC$13</c:f>
              <c:numCache>
                <c:formatCode>0.00%</c:formatCode>
                <c:ptCount val="12"/>
                <c:pt idx="0">
                  <c:v>0.51300000000000001</c:v>
                </c:pt>
                <c:pt idx="1">
                  <c:v>0.54800000000000004</c:v>
                </c:pt>
                <c:pt idx="2">
                  <c:v>0.35199999999999998</c:v>
                </c:pt>
                <c:pt idx="3">
                  <c:v>0.89599999999999991</c:v>
                </c:pt>
                <c:pt idx="4">
                  <c:v>0.82599999999999996</c:v>
                </c:pt>
                <c:pt idx="5">
                  <c:v>0.51</c:v>
                </c:pt>
                <c:pt idx="6">
                  <c:v>0.64</c:v>
                </c:pt>
                <c:pt idx="7">
                  <c:v>0.68900000000000006</c:v>
                </c:pt>
                <c:pt idx="9">
                  <c:v>0.93700000000000006</c:v>
                </c:pt>
                <c:pt idx="10">
                  <c:v>0.89599999999999991</c:v>
                </c:pt>
                <c:pt idx="11">
                  <c:v>0.66599999999999993</c:v>
                </c:pt>
              </c:numCache>
            </c:numRef>
          </c:val>
          <c:extLst>
            <c:ext xmlns:c16="http://schemas.microsoft.com/office/drawing/2014/chart" uri="{C3380CC4-5D6E-409C-BE32-E72D297353CC}">
              <c16:uniqueId val="{00000016-CEAA-427C-834E-6A6871619E50}"/>
            </c:ext>
          </c:extLst>
        </c:ser>
        <c:dLbls>
          <c:showLegendKey val="0"/>
          <c:showVal val="0"/>
          <c:showCatName val="0"/>
          <c:showSerName val="0"/>
          <c:showPercent val="0"/>
          <c:showBubbleSize val="0"/>
        </c:dLbls>
        <c:gapWidth val="150"/>
        <c:axId val="316028832"/>
        <c:axId val="316024912"/>
      </c:barChart>
      <c:catAx>
        <c:axId val="316028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Age,</a:t>
                </a:r>
                <a:r>
                  <a:rPr lang="en-US" baseline="0"/>
                  <a:t> Year, and Insurance Type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16024912"/>
        <c:crosses val="autoZero"/>
        <c:auto val="1"/>
        <c:lblAlgn val="ctr"/>
        <c:lblOffset val="100"/>
        <c:noMultiLvlLbl val="0"/>
      </c:catAx>
      <c:valAx>
        <c:axId val="31602491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Children</a:t>
                </a:r>
                <a:r>
                  <a:rPr lang="en-US" baseline="0"/>
                  <a:t> Surveyed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6028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EBCD000-76EB-47A9-A1AD-DF71665784F9}" type="datetimeFigureOut">
              <a:rPr lang="en-US" smtClean="0"/>
              <a:t>4/27/2022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2D2F2BC-D15B-4F27-8CD5-51815DFD891F}" type="slidenum">
              <a:rPr lang="en-US" smtClean="0"/>
              <a:t>‹#›</a:t>
            </a:fld>
            <a:endParaRPr lang="en-US"/>
          </a:p>
        </p:txBody>
      </p:sp>
    </p:spTree>
    <p:extLst>
      <p:ext uri="{BB962C8B-B14F-4D97-AF65-F5344CB8AC3E}">
        <p14:creationId xmlns:p14="http://schemas.microsoft.com/office/powerpoint/2010/main" val="44795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rugabuse.gov/related-topics/trends-statistics/infographics/teens-mix-prescription-opioids-other-substanc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ada.org/~/media/ADA/Science%20and%20Research/HPI/Files/HPIBrief_0915_1.ashx"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1</a:t>
            </a:fld>
            <a:endParaRPr lang="en-US"/>
          </a:p>
        </p:txBody>
      </p:sp>
    </p:spTree>
    <p:extLst>
      <p:ext uri="{BB962C8B-B14F-4D97-AF65-F5344CB8AC3E}">
        <p14:creationId xmlns:p14="http://schemas.microsoft.com/office/powerpoint/2010/main" val="75312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B</a:t>
            </a:r>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10</a:t>
            </a:fld>
            <a:endParaRPr lang="en-US"/>
          </a:p>
        </p:txBody>
      </p:sp>
    </p:spTree>
    <p:extLst>
      <p:ext uri="{BB962C8B-B14F-4D97-AF65-F5344CB8AC3E}">
        <p14:creationId xmlns:p14="http://schemas.microsoft.com/office/powerpoint/2010/main" val="356003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smtClean="0">
                <a:solidFill>
                  <a:schemeClr val="tx1"/>
                </a:solidFill>
                <a:effectLst/>
                <a:latin typeface="+mn-lt"/>
                <a:ea typeface="+mn-ea"/>
                <a:cs typeface="+mn-cs"/>
              </a:rPr>
              <a:t>Crime rates have dropped in general after a spike in the 90s-00s. (Cyclical) One proposed reason behind the falling juvenile crime rate is the increased attention being given to at-risk or troubled juveniles before they end up arrested for committing a crime.</a:t>
            </a:r>
          </a:p>
          <a:p>
            <a:r>
              <a:rPr lang="en-US" dirty="0" smtClean="0"/>
              <a:t>https://www.childstats.gov/pdf/ac2021/ac_21.pdf </a:t>
            </a:r>
            <a:r>
              <a:rPr lang="en-US" dirty="0" err="1" smtClean="0"/>
              <a:t>pg</a:t>
            </a:r>
            <a:r>
              <a:rPr lang="en-US" dirty="0" smtClean="0"/>
              <a:t> viii accessed February 3, 2022</a:t>
            </a:r>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11</a:t>
            </a:fld>
            <a:endParaRPr lang="en-US"/>
          </a:p>
        </p:txBody>
      </p:sp>
    </p:spTree>
    <p:extLst>
      <p:ext uri="{BB962C8B-B14F-4D97-AF65-F5344CB8AC3E}">
        <p14:creationId xmlns:p14="http://schemas.microsoft.com/office/powerpoint/2010/main" val="1505386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12</a:t>
            </a:fld>
            <a:endParaRPr lang="en-US"/>
          </a:p>
        </p:txBody>
      </p:sp>
    </p:spTree>
    <p:extLst>
      <p:ext uri="{BB962C8B-B14F-4D97-AF65-F5344CB8AC3E}">
        <p14:creationId xmlns:p14="http://schemas.microsoft.com/office/powerpoint/2010/main" val="266971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Answer: B </a:t>
            </a:r>
          </a:p>
          <a:p>
            <a:r>
              <a:rPr lang="en-US" sz="1800" dirty="0"/>
              <a:t>The percentage has dropped from  a previous 1 in 5 children were food insecure, and in 2021, only 1 in 6. This is likely due greater federal support between 2020 and 2021.</a:t>
            </a:r>
            <a:endParaRPr lang="en-US" dirty="0" smtClean="0"/>
          </a:p>
          <a:p>
            <a:r>
              <a:rPr lang="en-US" dirty="0" smtClean="0"/>
              <a:t>https://www.feedingamerica.org/sites/default/files/2021-03/National%20Projections%20Brief_3.9.2021_0.pdf Accessed February 3, 2022</a:t>
            </a:r>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13</a:t>
            </a:fld>
            <a:endParaRPr lang="en-US"/>
          </a:p>
        </p:txBody>
      </p:sp>
    </p:spTree>
    <p:extLst>
      <p:ext uri="{BB962C8B-B14F-4D97-AF65-F5344CB8AC3E}">
        <p14:creationId xmlns:p14="http://schemas.microsoft.com/office/powerpoint/2010/main" val="164158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a:t>
            </a:r>
            <a:r>
              <a:rPr lang="en-US" baseline="0" dirty="0" smtClean="0"/>
              <a:t> desert: USDA definition http://americannutritionassociation.org/newsletter/usda-defines-food-deserts </a:t>
            </a:r>
          </a:p>
          <a:p>
            <a:endParaRPr lang="en-US" baseline="0" dirty="0" smtClean="0"/>
          </a:p>
          <a:p>
            <a:r>
              <a:rPr lang="en-US" baseline="0" dirty="0" smtClean="0"/>
              <a:t>Food swamp: https://emoryhumanhealth.org/2018/11/20/the-difference-between-a-food-desert-and-a-food-swamp/ </a:t>
            </a:r>
            <a:endParaRPr lang="en-US" dirty="0" smtClean="0"/>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14</a:t>
            </a:fld>
            <a:endParaRPr lang="en-US"/>
          </a:p>
        </p:txBody>
      </p:sp>
    </p:spTree>
    <p:extLst>
      <p:ext uri="{BB962C8B-B14F-4D97-AF65-F5344CB8AC3E}">
        <p14:creationId xmlns:p14="http://schemas.microsoft.com/office/powerpoint/2010/main" val="141780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https://publications.aap.org/aapnews/news/15633 Accessed</a:t>
            </a:r>
            <a:r>
              <a:rPr lang="en-US" baseline="0" dirty="0" smtClean="0"/>
              <a:t> February 3, 2022</a:t>
            </a:r>
          </a:p>
          <a:p>
            <a:r>
              <a:rPr lang="en-US" sz="1800" dirty="0"/>
              <a:t>16.1% living in poverty represents a 1.7% increase from 2019, or 1.1 million more children</a:t>
            </a:r>
          </a:p>
          <a:p>
            <a:endParaRPr lang="en-US" baseline="0" dirty="0" smtClean="0"/>
          </a:p>
          <a:p>
            <a:r>
              <a:rPr lang="en-US" dirty="0" smtClean="0"/>
              <a:t>Source: https://www.feedingamerica.org/sites/default/files/2021-03/National%20Projections%20Brief_3.9.2021_0.pdf Accessed February 3, 2022</a:t>
            </a:r>
          </a:p>
          <a:p>
            <a:endParaRPr lang="en-US" dirty="0" smtClean="0"/>
          </a:p>
          <a:p>
            <a:r>
              <a:rPr lang="en-US" dirty="0" smtClean="0"/>
              <a:t>Source: https://www.childstats.gov/americaschildren/phys5.asp </a:t>
            </a:r>
          </a:p>
          <a:p>
            <a:r>
              <a:rPr lang="en-US" dirty="0" smtClean="0"/>
              <a:t>Data from 2020 unavailable,</a:t>
            </a:r>
            <a:r>
              <a:rPr lang="en-US" baseline="0" dirty="0" smtClean="0"/>
              <a:t> but an educated guess that this percentage has increased.</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15</a:t>
            </a:fld>
            <a:endParaRPr lang="en-US"/>
          </a:p>
        </p:txBody>
      </p:sp>
    </p:spTree>
    <p:extLst>
      <p:ext uri="{BB962C8B-B14F-4D97-AF65-F5344CB8AC3E}">
        <p14:creationId xmlns:p14="http://schemas.microsoft.com/office/powerpoint/2010/main" val="183170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16</a:t>
            </a:fld>
            <a:endParaRPr lang="en-US"/>
          </a:p>
        </p:txBody>
      </p:sp>
    </p:spTree>
    <p:extLst>
      <p:ext uri="{BB962C8B-B14F-4D97-AF65-F5344CB8AC3E}">
        <p14:creationId xmlns:p14="http://schemas.microsoft.com/office/powerpoint/2010/main" val="155526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Education was improving – note 2009 to 2019! Pre-pandemic numbers</a:t>
            </a:r>
          </a:p>
        </p:txBody>
      </p:sp>
      <p:sp>
        <p:nvSpPr>
          <p:cNvPr id="4" name="Slide Number Placeholder 3"/>
          <p:cNvSpPr>
            <a:spLocks noGrp="1"/>
          </p:cNvSpPr>
          <p:nvPr>
            <p:ph type="sldNum" sz="quarter" idx="10"/>
          </p:nvPr>
        </p:nvSpPr>
        <p:spPr/>
        <p:txBody>
          <a:bodyPr/>
          <a:lstStyle/>
          <a:p>
            <a:fld id="{42D2F2BC-D15B-4F27-8CD5-51815DFD891F}" type="slidenum">
              <a:rPr lang="en-US" smtClean="0"/>
              <a:t>17</a:t>
            </a:fld>
            <a:endParaRPr lang="en-US"/>
          </a:p>
        </p:txBody>
      </p:sp>
    </p:spTree>
    <p:extLst>
      <p:ext uri="{BB962C8B-B14F-4D97-AF65-F5344CB8AC3E}">
        <p14:creationId xmlns:p14="http://schemas.microsoft.com/office/powerpoint/2010/main" val="122014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Most recent data is from 2019</a:t>
            </a:r>
          </a:p>
          <a:p>
            <a:r>
              <a:rPr lang="en-US" sz="1400" dirty="0" smtClean="0"/>
              <a:t>The </a:t>
            </a:r>
            <a:r>
              <a:rPr lang="en-US" sz="1400" dirty="0"/>
              <a:t>percentage of school-age children who spoke a language other than English at home increased by 1 percentage point from 2010 to 2019, from about 22% to about 23%.</a:t>
            </a:r>
          </a:p>
          <a:p>
            <a:r>
              <a:rPr lang="en-US" sz="1400" dirty="0"/>
              <a:t>At the same time, the number of school-age children who spoke a language other than English at home and had difficulty speaking English decreased from about 5% in 2010 to about 4% in 2019.</a:t>
            </a:r>
            <a:endParaRPr lang="en-US" sz="1800" dirty="0"/>
          </a:p>
          <a:p>
            <a:r>
              <a:rPr lang="en-US" dirty="0" smtClean="0"/>
              <a:t>https</a:t>
            </a:r>
            <a:r>
              <a:rPr lang="en-US" dirty="0"/>
              <a:t>://www.childstats.gov/americaschildren/family5.asp </a:t>
            </a:r>
          </a:p>
          <a:p>
            <a:endParaRPr lang="en-US" dirty="0"/>
          </a:p>
          <a:p>
            <a:pPr defTabSz="924916">
              <a:defRPr/>
            </a:pPr>
            <a:r>
              <a:rPr lang="en-US" dirty="0"/>
              <a:t>In 2019, approximately 85% of children ages 3–5 who were not yet in kindergarten were read to three or more times per week by a family member. This percentage was higher than the percentage in 1993 (78%), although it fluctuated in the intervening years.</a:t>
            </a:r>
          </a:p>
          <a:p>
            <a:r>
              <a:rPr lang="en-US" dirty="0" smtClean="0"/>
              <a:t>https</a:t>
            </a:r>
            <a:r>
              <a:rPr lang="en-US" dirty="0"/>
              <a:t>://www.childstats.gov/americaschildren/edu1.asp </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18</a:t>
            </a:fld>
            <a:endParaRPr lang="en-US"/>
          </a:p>
        </p:txBody>
      </p:sp>
    </p:spTree>
    <p:extLst>
      <p:ext uri="{BB962C8B-B14F-4D97-AF65-F5344CB8AC3E}">
        <p14:creationId xmlns:p14="http://schemas.microsoft.com/office/powerpoint/2010/main" val="316077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19</a:t>
            </a:fld>
            <a:endParaRPr lang="en-US"/>
          </a:p>
        </p:txBody>
      </p:sp>
    </p:spTree>
    <p:extLst>
      <p:ext uri="{BB962C8B-B14F-4D97-AF65-F5344CB8AC3E}">
        <p14:creationId xmlns:p14="http://schemas.microsoft.com/office/powerpoint/2010/main" val="70388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Topics – but before we look at child demographics, let’s take a look at your share of this market.</a:t>
            </a:r>
          </a:p>
        </p:txBody>
      </p:sp>
      <p:sp>
        <p:nvSpPr>
          <p:cNvPr id="4" name="Slide Number Placeholder 3"/>
          <p:cNvSpPr>
            <a:spLocks noGrp="1"/>
          </p:cNvSpPr>
          <p:nvPr>
            <p:ph type="sldNum" sz="quarter" idx="10"/>
          </p:nvPr>
        </p:nvSpPr>
        <p:spPr/>
        <p:txBody>
          <a:bodyPr/>
          <a:lstStyle/>
          <a:p>
            <a:fld id="{42D2F2BC-D15B-4F27-8CD5-51815DFD891F}" type="slidenum">
              <a:rPr lang="en-US" smtClean="0"/>
              <a:t>2</a:t>
            </a:fld>
            <a:endParaRPr lang="en-US"/>
          </a:p>
        </p:txBody>
      </p:sp>
    </p:spTree>
    <p:extLst>
      <p:ext uri="{BB962C8B-B14F-4D97-AF65-F5344CB8AC3E}">
        <p14:creationId xmlns:p14="http://schemas.microsoft.com/office/powerpoint/2010/main" val="506438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sz="1800" dirty="0"/>
              <a:t>About 31% of students would be considered a non-healthy weight, yet 47% (</a:t>
            </a:r>
            <a:r>
              <a:rPr lang="en-US" sz="1800" b="1" dirty="0"/>
              <a:t>at least 16% of whom are at a healthy weight</a:t>
            </a:r>
            <a:r>
              <a:rPr lang="en-US" sz="1800" dirty="0"/>
              <a:t>) are actively trying to lose weight during the years that their body is still developing</a:t>
            </a:r>
          </a:p>
          <a:p>
            <a:pPr rtl="0" eaLnBrk="1" latinLnBrk="0" hangingPunct="1"/>
            <a:r>
              <a:rPr lang="en-US" dirty="0"/>
              <a:t>Obese = ≥95th percentile 2000 CDC growth charts.</a:t>
            </a:r>
            <a:endParaRPr lang="en-US" dirty="0" smtClean="0">
              <a:effectLst/>
            </a:endParaRPr>
          </a:p>
          <a:p>
            <a:pPr rtl="0" eaLnBrk="1" latinLnBrk="0" hangingPunct="1"/>
            <a:r>
              <a:rPr lang="en-US" dirty="0"/>
              <a:t>Overweight = ≥85th percentile but &lt;95th percentile</a:t>
            </a:r>
            <a:endParaRPr lang="en-US" dirty="0" smtClean="0">
              <a:effectLst/>
            </a:endParaRPr>
          </a:p>
          <a:p>
            <a:pPr defTabSz="924916">
              <a:defRPr/>
            </a:pPr>
            <a:r>
              <a:rPr lang="en-US" dirty="0">
                <a:solidFill>
                  <a:srgbClr val="073E87"/>
                </a:solidFill>
              </a:rPr>
              <a:t>Source: </a:t>
            </a:r>
            <a:r>
              <a:rPr lang="en-US" dirty="0" err="1">
                <a:solidFill>
                  <a:srgbClr val="073E87"/>
                </a:solidFill>
              </a:rPr>
              <a:t>Kann</a:t>
            </a:r>
            <a:r>
              <a:rPr lang="en-US" dirty="0">
                <a:solidFill>
                  <a:srgbClr val="073E87"/>
                </a:solidFill>
              </a:rPr>
              <a:t> L, McManus T, Harris WA, et al. Youth Risk Behavior Surveillance — United States, 2017. </a:t>
            </a:r>
            <a:endParaRPr lang="en-US" dirty="0" smtClean="0"/>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20</a:t>
            </a:fld>
            <a:endParaRPr lang="en-US"/>
          </a:p>
        </p:txBody>
      </p:sp>
    </p:spTree>
    <p:extLst>
      <p:ext uri="{BB962C8B-B14F-4D97-AF65-F5344CB8AC3E}">
        <p14:creationId xmlns:p14="http://schemas.microsoft.com/office/powerpoint/2010/main" val="410982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21</a:t>
            </a:fld>
            <a:endParaRPr lang="en-US"/>
          </a:p>
        </p:txBody>
      </p:sp>
    </p:spTree>
    <p:extLst>
      <p:ext uri="{BB962C8B-B14F-4D97-AF65-F5344CB8AC3E}">
        <p14:creationId xmlns:p14="http://schemas.microsoft.com/office/powerpoint/2010/main" val="2796639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These</a:t>
            </a:r>
            <a:r>
              <a:rPr lang="en-US" baseline="0" dirty="0" smtClean="0"/>
              <a:t> stats are from the Common Sense Media Report. Ages 0-8 are from 2017. Ages 8-18 are from 2019.  (commonsensemedia.org)</a:t>
            </a:r>
            <a:endParaRPr lang="en-US" dirty="0" smtClean="0"/>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22</a:t>
            </a:fld>
            <a:endParaRPr lang="en-US"/>
          </a:p>
        </p:txBody>
      </p:sp>
    </p:spTree>
    <p:extLst>
      <p:ext uri="{BB962C8B-B14F-4D97-AF65-F5344CB8AC3E}">
        <p14:creationId xmlns:p14="http://schemas.microsoft.com/office/powerpoint/2010/main" val="1519157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23</a:t>
            </a:fld>
            <a:endParaRPr lang="en-US"/>
          </a:p>
        </p:txBody>
      </p:sp>
    </p:spTree>
    <p:extLst>
      <p:ext uri="{BB962C8B-B14F-4D97-AF65-F5344CB8AC3E}">
        <p14:creationId xmlns:p14="http://schemas.microsoft.com/office/powerpoint/2010/main" val="1087767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In 2019, the percentage of 12th grade students who reported binge drinking were the lowest since the survey began in 1980 -  when it was 41%.</a:t>
            </a:r>
          </a:p>
          <a:p>
            <a:pPr defTabSz="924916">
              <a:defRPr/>
            </a:pPr>
            <a:r>
              <a:rPr lang="en-US" dirty="0">
                <a:solidFill>
                  <a:schemeClr val="tx2"/>
                </a:solidFill>
              </a:rPr>
              <a:t>Source: America’s Children: Key National Indicators of Well-Being, 2019, www.childstats.gov</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24</a:t>
            </a:fld>
            <a:endParaRPr lang="en-US"/>
          </a:p>
        </p:txBody>
      </p:sp>
    </p:spTree>
    <p:extLst>
      <p:ext uri="{BB962C8B-B14F-4D97-AF65-F5344CB8AC3E}">
        <p14:creationId xmlns:p14="http://schemas.microsoft.com/office/powerpoint/2010/main" val="4223640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 The percentage of students who reported using alcohol within the past year decreased significantly </a:t>
            </a:r>
          </a:p>
          <a:p>
            <a:r>
              <a:rPr lang="en-US" dirty="0"/>
              <a:t>the Monitoring the Future survey </a:t>
            </a:r>
            <a:r>
              <a:rPr lang="en-US" u="sng" dirty="0"/>
              <a:t>https://www.drugabuse.gov/drug-topics/trends-statistics/monitoring-future</a:t>
            </a:r>
          </a:p>
          <a:p>
            <a:endParaRPr lang="en-US" dirty="0"/>
          </a:p>
        </p:txBody>
      </p:sp>
      <p:sp>
        <p:nvSpPr>
          <p:cNvPr id="4" name="Slide Number Placeholder 3"/>
          <p:cNvSpPr>
            <a:spLocks noGrp="1"/>
          </p:cNvSpPr>
          <p:nvPr>
            <p:ph type="sldNum" sz="quarter" idx="10"/>
          </p:nvPr>
        </p:nvSpPr>
        <p:spPr/>
        <p:txBody>
          <a:bodyPr/>
          <a:lstStyle/>
          <a:p>
            <a:pPr defTabSz="924916">
              <a:defRPr/>
            </a:pPr>
            <a:fld id="{42D2F2BC-D15B-4F27-8CD5-51815DFD891F}" type="slidenum">
              <a:rPr lang="en-US">
                <a:solidFill>
                  <a:prstClr val="black"/>
                </a:solidFill>
                <a:latin typeface="Calibri" panose="020F0502020204030204"/>
              </a:rPr>
              <a:pPr defTabSz="924916">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758863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t>In 2019, the percentage of 8th-, and 12th-grade students who reported smoking cigarettes daily in the past 30 days has continued to be the lowest since data collection began in 1980. 		</a:t>
            </a:r>
          </a:p>
          <a:p>
            <a:pPr defTabSz="924916">
              <a:defRPr/>
            </a:pPr>
            <a:r>
              <a:rPr lang="en-US" dirty="0">
                <a:solidFill>
                  <a:schemeClr val="tx2"/>
                </a:solidFill>
              </a:rPr>
              <a:t>Source: America’s Children: Key National Indicators of Well-Being, 2019, www.childstats.gov</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26</a:t>
            </a:fld>
            <a:endParaRPr lang="en-US"/>
          </a:p>
        </p:txBody>
      </p:sp>
    </p:spTree>
    <p:extLst>
      <p:ext uri="{BB962C8B-B14F-4D97-AF65-F5344CB8AC3E}">
        <p14:creationId xmlns:p14="http://schemas.microsoft.com/office/powerpoint/2010/main" val="372418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-Eighth graders: 12.1% reported vaping nicotine in the past year in 2021, compared to 16.6% in 2020 -10th graders: 19.5% reported vaping nicotine in the past year in 2021, compared to 30.7% in 2020 -12th graders: 26.6% reported vaping nicotine in the past year in 2021, compared to 34.5% in 2020 --Any illicit drug, other than marijuana:  The percentage of students who reported using any illicit drug (other than marijuana) within the past year decreased significantly for eighth, 10th, and 12th grade students.</a:t>
            </a:r>
          </a:p>
          <a:p>
            <a:endParaRPr lang="en-US" u="sng" dirty="0"/>
          </a:p>
          <a:p>
            <a:r>
              <a:rPr lang="en-US" u="sng" dirty="0"/>
              <a:t>https://www.drugabuse.gov/drug-topics/trends-statistics/monitoring-future</a:t>
            </a:r>
          </a:p>
          <a:p>
            <a:endParaRPr lang="en-US" dirty="0"/>
          </a:p>
        </p:txBody>
      </p:sp>
      <p:sp>
        <p:nvSpPr>
          <p:cNvPr id="4" name="Slide Number Placeholder 3"/>
          <p:cNvSpPr>
            <a:spLocks noGrp="1"/>
          </p:cNvSpPr>
          <p:nvPr>
            <p:ph type="sldNum" sz="quarter" idx="10"/>
          </p:nvPr>
        </p:nvSpPr>
        <p:spPr/>
        <p:txBody>
          <a:bodyPr/>
          <a:lstStyle/>
          <a:p>
            <a:pPr defTabSz="924916">
              <a:defRPr/>
            </a:pPr>
            <a:fld id="{42D2F2BC-D15B-4F27-8CD5-51815DFD891F}" type="slidenum">
              <a:rPr lang="en-US">
                <a:solidFill>
                  <a:prstClr val="black"/>
                </a:solidFill>
                <a:latin typeface="Calibri" panose="020F0502020204030204"/>
              </a:rPr>
              <a:pPr defTabSz="924916">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804835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One in 8 high school seniors (about 13%) report having used prescription opioids in a non-medical way – and of those students – more than half report using the prescription drugs in combination with at least one other substance in the past year. Marijuana and alcohol were the most common. </a:t>
            </a:r>
          </a:p>
          <a:p>
            <a:r>
              <a:rPr lang="en-US" u="sng" dirty="0">
                <a:hlinkClick r:id="rId3"/>
              </a:rPr>
              <a:t>https://www.drugabuse.gov/related-topics/trends-statistics/infographics/teens-mix-prescription-opioids-other-substances</a:t>
            </a:r>
            <a:endParaRPr lang="en-US" u="sng" dirty="0"/>
          </a:p>
          <a:p>
            <a:endParaRPr lang="en-US" u="sng" dirty="0"/>
          </a:p>
        </p:txBody>
      </p:sp>
      <p:sp>
        <p:nvSpPr>
          <p:cNvPr id="4" name="Slide Number Placeholder 3"/>
          <p:cNvSpPr>
            <a:spLocks noGrp="1"/>
          </p:cNvSpPr>
          <p:nvPr>
            <p:ph type="sldNum" sz="quarter" idx="10"/>
          </p:nvPr>
        </p:nvSpPr>
        <p:spPr/>
        <p:txBody>
          <a:bodyPr/>
          <a:lstStyle/>
          <a:p>
            <a:fld id="{42D2F2BC-D15B-4F27-8CD5-51815DFD891F}" type="slidenum">
              <a:rPr lang="en-US" smtClean="0"/>
              <a:t>28</a:t>
            </a:fld>
            <a:endParaRPr lang="en-US"/>
          </a:p>
        </p:txBody>
      </p:sp>
    </p:spTree>
    <p:extLst>
      <p:ext uri="{BB962C8B-B14F-4D97-AF65-F5344CB8AC3E}">
        <p14:creationId xmlns:p14="http://schemas.microsoft.com/office/powerpoint/2010/main" val="1750867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percentage of students who reported using illicit drugs in the past 30 days has increased during this time period. However, within the past year it has decreased</a:t>
            </a:r>
          </a:p>
          <a:p>
            <a:pPr defTabSz="924916">
              <a:defRPr/>
            </a:pPr>
            <a:r>
              <a:rPr lang="en-US" dirty="0">
                <a:solidFill>
                  <a:schemeClr val="tx2"/>
                </a:solidFill>
              </a:rPr>
              <a:t>Source: America’s Children: Key National Indicators of Well-Being, 2019, www.childstats.gov</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29</a:t>
            </a:fld>
            <a:endParaRPr lang="en-US"/>
          </a:p>
        </p:txBody>
      </p:sp>
    </p:spTree>
    <p:extLst>
      <p:ext uri="{BB962C8B-B14F-4D97-AF65-F5344CB8AC3E}">
        <p14:creationId xmlns:p14="http://schemas.microsoft.com/office/powerpoint/2010/main" val="386687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a:t>
            </a:fld>
            <a:endParaRPr lang="en-US"/>
          </a:p>
        </p:txBody>
      </p:sp>
    </p:spTree>
    <p:extLst>
      <p:ext uri="{BB962C8B-B14F-4D97-AF65-F5344CB8AC3E}">
        <p14:creationId xmlns:p14="http://schemas.microsoft.com/office/powerpoint/2010/main" val="4257029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Increases in ED visits in 2020 starting in March/April compared</a:t>
            </a:r>
            <a:r>
              <a:rPr lang="en-US" baseline="0" dirty="0" smtClean="0"/>
              <a:t> to 2019</a:t>
            </a:r>
            <a:endParaRPr lang="en-US" dirty="0" smtClean="0"/>
          </a:p>
          <a:p>
            <a:endParaRPr lang="en-US" dirty="0" smtClean="0"/>
          </a:p>
          <a:p>
            <a:r>
              <a:rPr lang="en-US" dirty="0" smtClean="0"/>
              <a:t>https://stacks.cdc.gov/view/cdc/96610</a:t>
            </a:r>
            <a:endParaRPr lang="en-US" dirty="0"/>
          </a:p>
        </p:txBody>
      </p:sp>
      <p:sp>
        <p:nvSpPr>
          <p:cNvPr id="4" name="Slide Number Placeholder 3"/>
          <p:cNvSpPr>
            <a:spLocks noGrp="1"/>
          </p:cNvSpPr>
          <p:nvPr>
            <p:ph type="sldNum" sz="quarter" idx="10"/>
          </p:nvPr>
        </p:nvSpPr>
        <p:spPr/>
        <p:txBody>
          <a:bodyPr/>
          <a:lstStyle/>
          <a:p>
            <a:pPr defTabSz="924916">
              <a:defRPr/>
            </a:pPr>
            <a:fld id="{FA726047-169B-4D0B-9F1B-47E63CCF9B96}" type="slidenum">
              <a:rPr lang="en-US">
                <a:solidFill>
                  <a:prstClr val="black"/>
                </a:solidFill>
                <a:latin typeface="Calibri"/>
              </a:rPr>
              <a:pPr defTabSz="924916">
                <a:defRPr/>
              </a:pPr>
              <a:t>30</a:t>
            </a:fld>
            <a:endParaRPr lang="en-US">
              <a:solidFill>
                <a:prstClr val="black"/>
              </a:solidFill>
              <a:latin typeface="Calibri"/>
            </a:endParaRPr>
          </a:p>
        </p:txBody>
      </p:sp>
    </p:spTree>
    <p:extLst>
      <p:ext uri="{BB962C8B-B14F-4D97-AF65-F5344CB8AC3E}">
        <p14:creationId xmlns:p14="http://schemas.microsoft.com/office/powerpoint/2010/main" val="8897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31</a:t>
            </a:fld>
            <a:endParaRPr lang="en-US"/>
          </a:p>
        </p:txBody>
      </p:sp>
    </p:spTree>
    <p:extLst>
      <p:ext uri="{BB962C8B-B14F-4D97-AF65-F5344CB8AC3E}">
        <p14:creationId xmlns:p14="http://schemas.microsoft.com/office/powerpoint/2010/main" val="2371536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32</a:t>
            </a:fld>
            <a:endParaRPr lang="en-US"/>
          </a:p>
        </p:txBody>
      </p:sp>
    </p:spTree>
    <p:extLst>
      <p:ext uri="{BB962C8B-B14F-4D97-AF65-F5344CB8AC3E}">
        <p14:creationId xmlns:p14="http://schemas.microsoft.com/office/powerpoint/2010/main" val="1673461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latin typeface="Arial" panose="020B0604020202020204" pitchFamily="34" charset="0"/>
                <a:cs typeface="Arial" panose="020B0604020202020204" pitchFamily="34" charset="0"/>
              </a:rPr>
              <a:t>From one set of data: Among youth aged 2–19 years, the prevalence of total dental caries was highest for Hispanic youth (52%) compared with black (44.3%), Asian (42.6%), and white youth (39.0%). The prevalence of untreated dental caries was highest among black children (17%) compared with Hispanic (13.5%), white (11.7%), and Asian children (10.5%).</a:t>
            </a:r>
          </a:p>
          <a:p>
            <a:endParaRPr lang="en-US" dirty="0" smtClean="0"/>
          </a:p>
          <a:p>
            <a:pPr defTabSz="924916">
              <a:defRPr/>
            </a:pPr>
            <a:r>
              <a:rPr lang="en-US" dirty="0" smtClean="0"/>
              <a:t>From NIDCR:</a:t>
            </a:r>
            <a:r>
              <a:rPr lang="en-US" baseline="0" dirty="0" smtClean="0"/>
              <a:t> </a:t>
            </a:r>
            <a:r>
              <a:rPr lang="en-US" dirty="0"/>
              <a:t>“American Indian and Alaska Native (AI/AN) children aged 6 to 8 years are twice as likely to have untreated dental caries in their primary teeth, and five times more likely to have untreated caries in their permanent teeth than U.S. children overall. Mexican American and non-Hispanic Black children are more than twice as likely to have untreated dental caries than non-Hispanic White children</a:t>
            </a:r>
            <a:endParaRPr lang="en-US" dirty="0" smtClean="0"/>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33</a:t>
            </a:fld>
            <a:endParaRPr lang="en-US"/>
          </a:p>
        </p:txBody>
      </p:sp>
    </p:spTree>
    <p:extLst>
      <p:ext uri="{BB962C8B-B14F-4D97-AF65-F5344CB8AC3E}">
        <p14:creationId xmlns:p14="http://schemas.microsoft.com/office/powerpoint/2010/main" val="3091634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800" dirty="0"/>
              <a:t>“American Indian and Alaska Native (AI/AN) children aged 6 to 8 years are twice as likely to have untreated dental caries in their primary teeth, and five times more likely to have untreated caries in their permanent teeth than U.S. children overall. Mexican American and non-Hispanic Black children are more than twice as likely to have untreated dental caries than non-Hispanic White children</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34</a:t>
            </a:fld>
            <a:endParaRPr lang="en-US"/>
          </a:p>
        </p:txBody>
      </p:sp>
    </p:spTree>
    <p:extLst>
      <p:ext uri="{BB962C8B-B14F-4D97-AF65-F5344CB8AC3E}">
        <p14:creationId xmlns:p14="http://schemas.microsoft.com/office/powerpoint/2010/main" val="40488087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From these charts we can see that both household income AND race/ethnicity impact caries prevalence</a:t>
            </a:r>
          </a:p>
        </p:txBody>
      </p:sp>
      <p:sp>
        <p:nvSpPr>
          <p:cNvPr id="4" name="Slide Number Placeholder 3"/>
          <p:cNvSpPr>
            <a:spLocks noGrp="1"/>
          </p:cNvSpPr>
          <p:nvPr>
            <p:ph type="sldNum" sz="quarter" idx="10"/>
          </p:nvPr>
        </p:nvSpPr>
        <p:spPr/>
        <p:txBody>
          <a:bodyPr/>
          <a:lstStyle/>
          <a:p>
            <a:fld id="{42D2F2BC-D15B-4F27-8CD5-51815DFD891F}" type="slidenum">
              <a:rPr lang="en-US" smtClean="0"/>
              <a:t>35</a:t>
            </a:fld>
            <a:endParaRPr lang="en-US"/>
          </a:p>
        </p:txBody>
      </p:sp>
    </p:spTree>
    <p:extLst>
      <p:ext uri="{BB962C8B-B14F-4D97-AF65-F5344CB8AC3E}">
        <p14:creationId xmlns:p14="http://schemas.microsoft.com/office/powerpoint/2010/main" val="3066293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36</a:t>
            </a:fld>
            <a:endParaRPr lang="en-US"/>
          </a:p>
        </p:txBody>
      </p:sp>
    </p:spTree>
    <p:extLst>
      <p:ext uri="{BB962C8B-B14F-4D97-AF65-F5344CB8AC3E}">
        <p14:creationId xmlns:p14="http://schemas.microsoft.com/office/powerpoint/2010/main" val="866353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Significantly different decrease between 2019 and 2020</a:t>
            </a:r>
          </a:p>
          <a:p>
            <a:r>
              <a:rPr lang="en-US" sz="1600" dirty="0"/>
              <a:t>Between 2019 and 2020, the percentage of children aged 1–17 years who had a dental examination or cleaning in the past 12 months decreased by nearly 3 percentage points, from 83.8% to 80.9%. </a:t>
            </a:r>
          </a:p>
          <a:p>
            <a:r>
              <a:rPr lang="en-US" sz="1600" dirty="0"/>
              <a:t>This pattern was especially apparent among children aged 1–4 years, who had a 7.3 percentage point decrease during this period and were already less likely than older children to have had a dental visit.</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37</a:t>
            </a:fld>
            <a:endParaRPr lang="en-US"/>
          </a:p>
        </p:txBody>
      </p:sp>
    </p:spTree>
    <p:extLst>
      <p:ext uri="{BB962C8B-B14F-4D97-AF65-F5344CB8AC3E}">
        <p14:creationId xmlns:p14="http://schemas.microsoft.com/office/powerpoint/2010/main" val="4074843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data from 2018</a:t>
            </a:r>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38</a:t>
            </a:fld>
            <a:endParaRPr lang="en-US"/>
          </a:p>
        </p:txBody>
      </p:sp>
    </p:spTree>
    <p:extLst>
      <p:ext uri="{BB962C8B-B14F-4D97-AF65-F5344CB8AC3E}">
        <p14:creationId xmlns:p14="http://schemas.microsoft.com/office/powerpoint/2010/main" val="186036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 Children aged 1–17 years living in families with lower incomes (below 400% of the federal poverty level) were less likely to have had an annual dental examination or cleaning in 2020 than in 2019. Visits continue to be influenced by household income.</a:t>
            </a:r>
          </a:p>
          <a:p>
            <a:r>
              <a:rPr lang="en-US" dirty="0" err="1"/>
              <a:t>Adjaye-Gbewonyo</a:t>
            </a:r>
            <a:r>
              <a:rPr lang="en-US" dirty="0"/>
              <a:t> D, Black LI. Dental Care Utilization Among Children Aged 1–17 Years: United States, 2019 and 2020. NCHS data brief. 2021 Dec(424):1-8.</a:t>
            </a:r>
          </a:p>
          <a:p>
            <a:endParaRPr lang="en-US" dirty="0"/>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39</a:t>
            </a:fld>
            <a:endParaRPr lang="en-US"/>
          </a:p>
        </p:txBody>
      </p:sp>
    </p:spTree>
    <p:extLst>
      <p:ext uri="{BB962C8B-B14F-4D97-AF65-F5344CB8AC3E}">
        <p14:creationId xmlns:p14="http://schemas.microsoft.com/office/powerpoint/2010/main" val="145595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4</a:t>
            </a:fld>
            <a:endParaRPr lang="en-US"/>
          </a:p>
        </p:txBody>
      </p:sp>
    </p:spTree>
    <p:extLst>
      <p:ext uri="{BB962C8B-B14F-4D97-AF65-F5344CB8AC3E}">
        <p14:creationId xmlns:p14="http://schemas.microsoft.com/office/powerpoint/2010/main" val="2282392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071">
              <a:defRPr/>
            </a:pPr>
            <a:r>
              <a:rPr lang="en-US" sz="1800" dirty="0">
                <a:latin typeface="Arial" panose="020B0604020202020204" pitchFamily="34" charset="0"/>
                <a:cs typeface="Arial" panose="020B0604020202020204" pitchFamily="34" charset="0"/>
              </a:rPr>
              <a:t>Dental care utilization among children covered by public insurance increased from 35 percent in 2005 to 50 percent in 2016, thus narrowing the gap in dental care utilization between Medicaid-enrolled and privately insured children. </a:t>
            </a:r>
            <a:r>
              <a:rPr lang="en-US" dirty="0">
                <a:latin typeface="Arial" panose="020B0604020202020204" pitchFamily="34" charset="0"/>
                <a:cs typeface="Arial" panose="020B0604020202020204" pitchFamily="34" charset="0"/>
              </a:rPr>
              <a:t>In 46 states and DC, dental care utilization among children with private dental benefits was higher than among Medicaid-enrolled children. However, Texas and Hawaii had a “reverse” gap, utilization among Medicaid-enrolled children was higher.. </a:t>
            </a:r>
          </a:p>
          <a:p>
            <a:r>
              <a:rPr lang="en-US" dirty="0" err="1">
                <a:latin typeface="Arial" panose="020B0604020202020204" pitchFamily="34" charset="0"/>
                <a:cs typeface="Arial" panose="020B0604020202020204" pitchFamily="34" charset="0"/>
              </a:rPr>
              <a:t>Vujicic</a:t>
            </a:r>
            <a:r>
              <a:rPr lang="en-US" dirty="0">
                <a:latin typeface="Arial" panose="020B0604020202020204" pitchFamily="34" charset="0"/>
                <a:cs typeface="Arial" panose="020B0604020202020204" pitchFamily="34" charset="0"/>
              </a:rPr>
              <a:t> M, </a:t>
            </a:r>
            <a:r>
              <a:rPr lang="en-US" dirty="0" err="1">
                <a:latin typeface="Arial" panose="020B0604020202020204" pitchFamily="34" charset="0"/>
                <a:cs typeface="Arial" panose="020B0604020202020204" pitchFamily="34" charset="0"/>
              </a:rPr>
              <a:t>Nasseh</a:t>
            </a:r>
            <a:r>
              <a:rPr lang="en-US" dirty="0">
                <a:latin typeface="Arial" panose="020B0604020202020204" pitchFamily="34" charset="0"/>
                <a:cs typeface="Arial" panose="020B0604020202020204" pitchFamily="34" charset="0"/>
              </a:rPr>
              <a:t>, K. Gap in dental care utilization between Medicaid and privately insured children narrows, remains large for adults. Health Policy Institute Research Brief. American Dental Association. December 2015</a:t>
            </a:r>
          </a:p>
          <a:p>
            <a:r>
              <a:rPr lang="en-US" dirty="0">
                <a:latin typeface="Arial" panose="020B0604020202020204" pitchFamily="34" charset="0"/>
                <a:cs typeface="Arial" panose="020B0604020202020204" pitchFamily="34" charset="0"/>
              </a:rPr>
              <a:t>(Revised). Available from:  </a:t>
            </a:r>
            <a:r>
              <a:rPr lang="en-US" u="sng" dirty="0">
                <a:latin typeface="Arial" panose="020B0604020202020204" pitchFamily="34" charset="0"/>
                <a:cs typeface="Arial" panose="020B0604020202020204" pitchFamily="34" charset="0"/>
                <a:hlinkClick r:id="rId3"/>
              </a:rPr>
              <a:t>http://www.ada.org/~/media/ADA/Science%20and%20Research/HPI/Files/HPIBrief_0915_1.ashx.</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D2F2BC-D15B-4F27-8CD5-51815DFD891F}" type="slidenum">
              <a:rPr lang="en-US" smtClean="0"/>
              <a:t>40</a:t>
            </a:fld>
            <a:endParaRPr lang="en-US"/>
          </a:p>
        </p:txBody>
      </p:sp>
    </p:spTree>
    <p:extLst>
      <p:ext uri="{BB962C8B-B14F-4D97-AF65-F5344CB8AC3E}">
        <p14:creationId xmlns:p14="http://schemas.microsoft.com/office/powerpoint/2010/main" val="2035469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41</a:t>
            </a:fld>
            <a:endParaRPr lang="en-US"/>
          </a:p>
        </p:txBody>
      </p:sp>
    </p:spTree>
    <p:extLst>
      <p:ext uri="{BB962C8B-B14F-4D97-AF65-F5344CB8AC3E}">
        <p14:creationId xmlns:p14="http://schemas.microsoft.com/office/powerpoint/2010/main" val="3264712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In 2011, a little more than half (52%) of children between the ages of 2 and 17 were offered advice from a health care provider about the need for timely routine dental checkups. </a:t>
            </a:r>
            <a:r>
              <a:rPr lang="en-US" b="1" dirty="0" smtClean="0"/>
              <a:t>Up from 2008, less than half (48 percent).</a:t>
            </a:r>
          </a:p>
        </p:txBody>
      </p:sp>
      <p:sp>
        <p:nvSpPr>
          <p:cNvPr id="4" name="Slide Number Placeholder 3"/>
          <p:cNvSpPr>
            <a:spLocks noGrp="1"/>
          </p:cNvSpPr>
          <p:nvPr>
            <p:ph type="sldNum" sz="quarter" idx="10"/>
          </p:nvPr>
        </p:nvSpPr>
        <p:spPr/>
        <p:txBody>
          <a:bodyPr/>
          <a:lstStyle/>
          <a:p>
            <a:fld id="{42D2F2BC-D15B-4F27-8CD5-51815DFD891F}" type="slidenum">
              <a:rPr lang="en-US" smtClean="0"/>
              <a:t>42</a:t>
            </a:fld>
            <a:endParaRPr lang="en-US"/>
          </a:p>
        </p:txBody>
      </p:sp>
    </p:spTree>
    <p:extLst>
      <p:ext uri="{BB962C8B-B14F-4D97-AF65-F5344CB8AC3E}">
        <p14:creationId xmlns:p14="http://schemas.microsoft.com/office/powerpoint/2010/main" val="2088506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a:t>
            </a:r>
          </a:p>
          <a:p>
            <a:r>
              <a:rPr lang="en-US" dirty="0" smtClean="0"/>
              <a:t>Children whose first dental visit was four years or younger had a total dental cost over eight years of $360 </a:t>
            </a:r>
            <a:r>
              <a:rPr lang="en-US" b="1" dirty="0" smtClean="0"/>
              <a:t>less</a:t>
            </a:r>
            <a:r>
              <a:rPr lang="en-US" dirty="0" smtClean="0"/>
              <a:t> than children whose first dental visit was older than four years </a:t>
            </a:r>
          </a:p>
          <a:p>
            <a:pPr defTabSz="924916">
              <a:defRPr/>
            </a:pPr>
            <a:r>
              <a:rPr lang="en-US" dirty="0">
                <a:latin typeface="Arial" panose="020B0604020202020204" pitchFamily="34" charset="0"/>
                <a:cs typeface="Arial" panose="020B0604020202020204" pitchFamily="34" charset="0"/>
              </a:rPr>
              <a:t>Nowak, A. J., P. S. Casamassimo, J. Scott, and R. Moulton. 2016. “Do Early Dental Visits Reduce Treatment and Treatment Costs for Children?” </a:t>
            </a:r>
            <a:r>
              <a:rPr lang="en-US" i="1" dirty="0">
                <a:latin typeface="Arial" panose="020B0604020202020204" pitchFamily="34" charset="0"/>
                <a:cs typeface="Arial" panose="020B0604020202020204" pitchFamily="34" charset="0"/>
              </a:rPr>
              <a:t>The Journal of the Michigan Dental Association</a:t>
            </a:r>
            <a:r>
              <a:rPr lang="en-US" dirty="0">
                <a:latin typeface="Arial" panose="020B0604020202020204" pitchFamily="34" charset="0"/>
                <a:cs typeface="Arial" panose="020B0604020202020204" pitchFamily="34" charset="0"/>
              </a:rPr>
              <a:t> 98 (1): 36–42.</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43</a:t>
            </a:fld>
            <a:endParaRPr lang="en-US"/>
          </a:p>
        </p:txBody>
      </p:sp>
    </p:spTree>
    <p:extLst>
      <p:ext uri="{BB962C8B-B14F-4D97-AF65-F5344CB8AC3E}">
        <p14:creationId xmlns:p14="http://schemas.microsoft.com/office/powerpoint/2010/main" val="1728173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44</a:t>
            </a:fld>
            <a:endParaRPr lang="en-US"/>
          </a:p>
        </p:txBody>
      </p:sp>
    </p:spTree>
    <p:extLst>
      <p:ext uri="{BB962C8B-B14F-4D97-AF65-F5344CB8AC3E}">
        <p14:creationId xmlns:p14="http://schemas.microsoft.com/office/powerpoint/2010/main" val="38135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Answer: C</a:t>
            </a:r>
          </a:p>
          <a:p>
            <a:r>
              <a:rPr lang="en-US" sz="1400" dirty="0"/>
              <a:t>              2020:			</a:t>
            </a:r>
            <a:r>
              <a:rPr lang="en-US" sz="1400" dirty="0" smtClean="0"/>
              <a:t>2050</a:t>
            </a:r>
            <a:r>
              <a:rPr lang="en-US" sz="1400" dirty="0"/>
              <a:t>:</a:t>
            </a:r>
          </a:p>
          <a:p>
            <a:r>
              <a:rPr lang="en-US" sz="1400" dirty="0"/>
              <a:t>0-17:      22.1% of the population 		20.1%</a:t>
            </a:r>
          </a:p>
          <a:p>
            <a:r>
              <a:rPr lang="en-US" sz="1400" dirty="0"/>
              <a:t>18-64:    61.0%			</a:t>
            </a:r>
            <a:r>
              <a:rPr lang="en-US" sz="1400" dirty="0" smtClean="0"/>
              <a:t>57.9</a:t>
            </a:r>
            <a:r>
              <a:rPr lang="en-US" sz="1400" dirty="0"/>
              <a:t>%</a:t>
            </a:r>
          </a:p>
          <a:p>
            <a:r>
              <a:rPr lang="en-US" sz="1400" dirty="0"/>
              <a:t>65+        16.9%			22.0%</a:t>
            </a:r>
          </a:p>
          <a:p>
            <a:r>
              <a:rPr lang="en-US" dirty="0" smtClean="0"/>
              <a:t>https://www.childstats.gov/americaschildren/tables/pop2.asp </a:t>
            </a:r>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5</a:t>
            </a:fld>
            <a:endParaRPr lang="en-US"/>
          </a:p>
        </p:txBody>
      </p:sp>
    </p:spTree>
    <p:extLst>
      <p:ext uri="{BB962C8B-B14F-4D97-AF65-F5344CB8AC3E}">
        <p14:creationId xmlns:p14="http://schemas.microsoft.com/office/powerpoint/2010/main" val="46823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600" dirty="0"/>
              <a:t>Previous predictions of a large increase in the child population have changed…in fact, the nation is getting older.</a:t>
            </a:r>
          </a:p>
          <a:p>
            <a:r>
              <a:rPr lang="en-US" dirty="0"/>
              <a:t>https://www.childstats.gov/americaschildren/tables/pop1.asp accessed February 1, 2022</a:t>
            </a:r>
          </a:p>
        </p:txBody>
      </p:sp>
      <p:sp>
        <p:nvSpPr>
          <p:cNvPr id="4" name="Slide Number Placeholder 3"/>
          <p:cNvSpPr>
            <a:spLocks noGrp="1"/>
          </p:cNvSpPr>
          <p:nvPr>
            <p:ph type="sldNum" sz="quarter" idx="10"/>
          </p:nvPr>
        </p:nvSpPr>
        <p:spPr/>
        <p:txBody>
          <a:bodyPr/>
          <a:lstStyle/>
          <a:p>
            <a:fld id="{42D2F2BC-D15B-4F27-8CD5-51815DFD891F}" type="slidenum">
              <a:rPr lang="en-US" smtClean="0"/>
              <a:t>6</a:t>
            </a:fld>
            <a:endParaRPr lang="en-US"/>
          </a:p>
        </p:txBody>
      </p:sp>
    </p:spTree>
    <p:extLst>
      <p:ext uri="{BB962C8B-B14F-4D97-AF65-F5344CB8AC3E}">
        <p14:creationId xmlns:p14="http://schemas.microsoft.com/office/powerpoint/2010/main" val="113427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cap="all" dirty="0"/>
              <a:t>POP3 RACE AND HISPANIC ORIGIN COMPOSITION: PERCENTAGE OF U.S. CHILDREN AGES 0–17 BY RACE AND HISPANIC ORIGIN, 1980–2020 AND PROJECTED 2021–2050</a:t>
            </a:r>
          </a:p>
          <a:p>
            <a:r>
              <a:rPr lang="en-US" dirty="0" smtClean="0"/>
              <a:t>https://www.childstats.gov/americaschildren/tables/pop3.asp</a:t>
            </a:r>
          </a:p>
          <a:p>
            <a:endParaRPr lang="en-US" dirty="0"/>
          </a:p>
        </p:txBody>
      </p:sp>
      <p:sp>
        <p:nvSpPr>
          <p:cNvPr id="4" name="Slide Number Placeholder 3"/>
          <p:cNvSpPr>
            <a:spLocks noGrp="1"/>
          </p:cNvSpPr>
          <p:nvPr>
            <p:ph type="sldNum" sz="quarter" idx="10"/>
          </p:nvPr>
        </p:nvSpPr>
        <p:spPr/>
        <p:txBody>
          <a:bodyPr/>
          <a:lstStyle/>
          <a:p>
            <a:fld id="{42D2F2BC-D15B-4F27-8CD5-51815DFD891F}" type="slidenum">
              <a:rPr lang="en-US" smtClean="0"/>
              <a:t>7</a:t>
            </a:fld>
            <a:endParaRPr lang="en-US"/>
          </a:p>
        </p:txBody>
      </p:sp>
    </p:spTree>
    <p:extLst>
      <p:ext uri="{BB962C8B-B14F-4D97-AF65-F5344CB8AC3E}">
        <p14:creationId xmlns:p14="http://schemas.microsoft.com/office/powerpoint/2010/main" val="347929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8</a:t>
            </a:fld>
            <a:endParaRPr lang="en-US"/>
          </a:p>
        </p:txBody>
      </p:sp>
    </p:spTree>
    <p:extLst>
      <p:ext uri="{BB962C8B-B14F-4D97-AF65-F5344CB8AC3E}">
        <p14:creationId xmlns:p14="http://schemas.microsoft.com/office/powerpoint/2010/main" val="339079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2F2BC-D15B-4F27-8CD5-51815DFD891F}" type="slidenum">
              <a:rPr lang="en-US" smtClean="0"/>
              <a:t>9</a:t>
            </a:fld>
            <a:endParaRPr lang="en-US"/>
          </a:p>
        </p:txBody>
      </p:sp>
    </p:spTree>
    <p:extLst>
      <p:ext uri="{BB962C8B-B14F-4D97-AF65-F5344CB8AC3E}">
        <p14:creationId xmlns:p14="http://schemas.microsoft.com/office/powerpoint/2010/main" val="1107785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pPr>
              <a:defRPr/>
            </a:pPr>
            <a:endParaRPr lang="en-US" altLang="en-US">
              <a:solidFill>
                <a:srgbClr val="38ABED"/>
              </a:solidFill>
            </a:endParaRPr>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1689" y="5756923"/>
            <a:ext cx="2336800" cy="841248"/>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3439191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258184" y="6250165"/>
            <a:ext cx="11527416" cy="303036"/>
          </a:xfrm>
        </p:spPr>
        <p:txBody>
          <a:bodyPr/>
          <a:lstStyle/>
          <a:p>
            <a:pPr>
              <a:defRPr/>
            </a:pPr>
            <a:endParaRPr lang="en-US" altLang="en-US">
              <a:solidFill>
                <a:srgbClr val="38ABED"/>
              </a:solidFill>
            </a:endParaRPr>
          </a:p>
        </p:txBody>
      </p:sp>
      <p:sp>
        <p:nvSpPr>
          <p:cNvPr id="7" name="Title 6"/>
          <p:cNvSpPr>
            <a:spLocks noGrp="1"/>
          </p:cNvSpPr>
          <p:nvPr>
            <p:ph type="title"/>
          </p:nvPr>
        </p:nvSpPr>
        <p:spPr/>
        <p:txBody>
          <a:bodyPr/>
          <a:lstStyle>
            <a:lvl1pPr>
              <a:defRPr b="0"/>
            </a:lvl1pPr>
          </a:lstStyle>
          <a:p>
            <a:r>
              <a:rPr lang="en-US" dirty="0" smtClean="0"/>
              <a:t>Click to edit Master title style</a:t>
            </a:r>
            <a:endParaRPr lang="en-US"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37788659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258185" y="6250165"/>
            <a:ext cx="11631801" cy="365125"/>
          </a:xfrm>
        </p:spPr>
        <p:txBody>
          <a:bodyPr/>
          <a:lstStyle/>
          <a:p>
            <a:pPr>
              <a:defRPr/>
            </a:pPr>
            <a:endParaRPr lang="en-US" altLang="en-US">
              <a:solidFill>
                <a:srgbClr val="38ABED"/>
              </a:solidFill>
            </a:endParaRPr>
          </a:p>
        </p:txBody>
      </p:sp>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29130353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a:xfrm>
            <a:off x="258184" y="6250165"/>
            <a:ext cx="11629016" cy="365125"/>
          </a:xfrm>
        </p:spPr>
        <p:txBody>
          <a:bodyPr/>
          <a:lstStyle/>
          <a:p>
            <a:pPr>
              <a:defRPr/>
            </a:pPr>
            <a:endParaRPr lang="en-US" altLang="en-US">
              <a:solidFill>
                <a:srgbClr val="38ABED"/>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20937784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258184" y="6250165"/>
            <a:ext cx="11527416" cy="365125"/>
          </a:xfrm>
        </p:spPr>
        <p:txBody>
          <a:bodyPr/>
          <a:lstStyle/>
          <a:p>
            <a:pPr>
              <a:defRPr/>
            </a:pPr>
            <a:endParaRPr lang="en-US" altLang="en-US">
              <a:solidFill>
                <a:srgbClr val="38ABED"/>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28822136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258184" y="6250165"/>
            <a:ext cx="11629016" cy="365125"/>
          </a:xfrm>
        </p:spPr>
        <p:txBody>
          <a:bodyPr/>
          <a:lstStyle/>
          <a:p>
            <a:pPr>
              <a:defRPr/>
            </a:pPr>
            <a:endParaRPr lang="en-US" altLang="en-US">
              <a:solidFill>
                <a:srgbClr val="38ABED"/>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5740776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 name="Footer Placeholder 2"/>
          <p:cNvSpPr>
            <a:spLocks noGrp="1"/>
          </p:cNvSpPr>
          <p:nvPr>
            <p:ph type="ftr" sz="quarter" idx="11"/>
          </p:nvPr>
        </p:nvSpPr>
        <p:spPr>
          <a:xfrm>
            <a:off x="258184" y="6250165"/>
            <a:ext cx="11527416" cy="365125"/>
          </a:xfrm>
        </p:spPr>
        <p:txBody>
          <a:bodyPr/>
          <a:lstStyle/>
          <a:p>
            <a:pPr>
              <a:defRPr/>
            </a:pPr>
            <a:endParaRPr lang="en-US" altLang="en-US">
              <a:solidFill>
                <a:srgbClr val="38ABED"/>
              </a:solidFill>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16092648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Footer Placeholder 5"/>
          <p:cNvSpPr>
            <a:spLocks noGrp="1"/>
          </p:cNvSpPr>
          <p:nvPr>
            <p:ph type="ftr" sz="quarter" idx="11"/>
          </p:nvPr>
        </p:nvSpPr>
        <p:spPr>
          <a:xfrm>
            <a:off x="258184" y="6250165"/>
            <a:ext cx="11641208" cy="365125"/>
          </a:xfrm>
        </p:spPr>
        <p:txBody>
          <a:bodyPr/>
          <a:lstStyle/>
          <a:p>
            <a:pPr>
              <a:defRPr/>
            </a:pPr>
            <a:endParaRPr lang="en-US" altLang="en-US">
              <a:solidFill>
                <a:srgbClr val="38ABED"/>
              </a:solidFill>
            </a:endParaRPr>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2013026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258184" y="6250165"/>
            <a:ext cx="11641208" cy="365125"/>
          </a:xfrm>
        </p:spPr>
        <p:txBody>
          <a:bodyPr/>
          <a:lstStyle/>
          <a:p>
            <a:pPr>
              <a:defRPr/>
            </a:pPr>
            <a:endParaRPr lang="en-US" altLang="en-US">
              <a:solidFill>
                <a:srgbClr val="38ABED"/>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181571108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58184" y="6250165"/>
            <a:ext cx="11730616" cy="365125"/>
          </a:xfrm>
        </p:spPr>
        <p:txBody>
          <a:bodyPr/>
          <a:lstStyle/>
          <a:p>
            <a:pPr>
              <a:defRPr/>
            </a:pPr>
            <a:endParaRPr lang="en-US" altLang="en-US">
              <a:solidFill>
                <a:srgbClr val="38ABED"/>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37750282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258184" y="6250165"/>
            <a:ext cx="11641208" cy="365125"/>
          </a:xfrm>
        </p:spPr>
        <p:txBody>
          <a:bodyPr/>
          <a:lstStyle/>
          <a:p>
            <a:pPr>
              <a:defRPr/>
            </a:pPr>
            <a:endParaRPr lang="en-US" altLang="en-US">
              <a:solidFill>
                <a:srgbClr val="38ABED"/>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0400" y="5756923"/>
            <a:ext cx="2336800" cy="841248"/>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21291431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1" y="1981200"/>
            <a:ext cx="509128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6313" y="1981200"/>
            <a:ext cx="5091289"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smtClean="0"/>
            </a:lvl1pPr>
          </a:lstStyle>
          <a:p>
            <a:pPr fontAlgn="base">
              <a:spcBef>
                <a:spcPct val="0"/>
              </a:spcBef>
              <a:spcAft>
                <a:spcPct val="0"/>
              </a:spcAft>
              <a:defRPr/>
            </a:pPr>
            <a:fld id="{C4515534-FB39-4E3E-9A2E-1CEB239CAF8F}" type="datetimeFigureOut">
              <a:rPr lang="en-US" smtClean="0">
                <a:solidFill>
                  <a:srgbClr val="000000"/>
                </a:solidFill>
              </a:rPr>
              <a:pPr fontAlgn="base">
                <a:spcBef>
                  <a:spcPct val="0"/>
                </a:spcBef>
                <a:spcAft>
                  <a:spcPct val="0"/>
                </a:spcAft>
                <a:defRPr/>
              </a:pPr>
              <a:t>4/27/2022</a:t>
            </a:fld>
            <a:endParaRPr lang="en-US" alt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fontAlgn="base">
              <a:spcBef>
                <a:spcPct val="0"/>
              </a:spcBef>
              <a:spcAft>
                <a:spcPct val="0"/>
              </a:spcAft>
              <a:defRPr/>
            </a:pPr>
            <a:endParaRPr lang="en-US" alt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smtClean="0"/>
            </a:lvl1pPr>
          </a:lstStyle>
          <a:p>
            <a:pPr fontAlgn="base">
              <a:spcBef>
                <a:spcPct val="0"/>
              </a:spcBef>
              <a:spcAft>
                <a:spcPct val="0"/>
              </a:spcAft>
              <a:defRPr/>
            </a:pPr>
            <a:fld id="{5A5DDDAC-009C-4003-817D-54E7A405D605}"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6992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 name="Footer Placeholder 4"/>
          <p:cNvSpPr>
            <a:spLocks noGrp="1"/>
          </p:cNvSpPr>
          <p:nvPr>
            <p:ph type="ftr" sz="quarter" idx="3"/>
          </p:nvPr>
        </p:nvSpPr>
        <p:spPr>
          <a:xfrm>
            <a:off x="258185" y="6250165"/>
            <a:ext cx="11655204"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defRPr/>
            </a:pPr>
            <a:endParaRPr lang="en-US" altLang="en-US">
              <a:solidFill>
                <a:srgbClr val="000000"/>
              </a:solidFill>
            </a:endParaRPr>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561689" y="5756923"/>
            <a:ext cx="2336800" cy="841248"/>
          </a:xfrm>
          <a:prstGeom prst="rect">
            <a:avLst/>
          </a:prstGeom>
        </p:spPr>
      </p:pic>
      <p:pic>
        <p:nvPicPr>
          <p:cNvPr id="6" name="Picture 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28005" y="5870324"/>
            <a:ext cx="5388864" cy="832104"/>
          </a:xfrm>
          <a:prstGeom prst="rect">
            <a:avLst/>
          </a:prstGeom>
        </p:spPr>
      </p:pic>
    </p:spTree>
    <p:extLst>
      <p:ext uri="{BB962C8B-B14F-4D97-AF65-F5344CB8AC3E}">
        <p14:creationId xmlns:p14="http://schemas.microsoft.com/office/powerpoint/2010/main" val="1064290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chemeClr val="bg1"/>
                </a:solidFill>
                <a:effectLst>
                  <a:outerShdw blurRad="38100" dist="38100" dir="2700000" algn="tl">
                    <a:srgbClr val="000000">
                      <a:alpha val="43137"/>
                    </a:srgbClr>
                  </a:outerShdw>
                </a:effectLst>
              </a:rPr>
              <a:t>Snapshot of America’s Children</a:t>
            </a:r>
            <a:br>
              <a:rPr lang="en-US" b="1" dirty="0">
                <a:solidFill>
                  <a:schemeClr val="bg1"/>
                </a:solidFill>
                <a:effectLst>
                  <a:outerShdw blurRad="38100" dist="38100" dir="2700000" algn="tl">
                    <a:srgbClr val="000000">
                      <a:alpha val="43137"/>
                    </a:srgbClr>
                  </a:outerShdw>
                </a:effectLst>
              </a:rPr>
            </a:br>
            <a:r>
              <a:rPr lang="en-US" sz="5400" b="1" dirty="0" smtClean="0">
                <a:solidFill>
                  <a:schemeClr val="bg1"/>
                </a:solidFill>
                <a:effectLst>
                  <a:outerShdw blurRad="38100" dist="38100" dir="2700000" algn="tl">
                    <a:srgbClr val="000000">
                      <a:alpha val="43137"/>
                    </a:srgbClr>
                  </a:outerShdw>
                </a:effectLst>
              </a:rPr>
              <a:t>2022</a:t>
            </a:r>
            <a:br>
              <a:rPr lang="en-US" sz="5400"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sp>
        <p:nvSpPr>
          <p:cNvPr id="3" name="Subtitle 2"/>
          <p:cNvSpPr>
            <a:spLocks noGrp="1"/>
          </p:cNvSpPr>
          <p:nvPr>
            <p:ph type="subTitle" idx="1"/>
          </p:nvPr>
        </p:nvSpPr>
        <p:spPr>
          <a:xfrm>
            <a:off x="1524000" y="4676847"/>
            <a:ext cx="9144000" cy="1655762"/>
          </a:xfrm>
        </p:spPr>
        <p:txBody>
          <a:bodyPr/>
          <a:lstStyle/>
          <a:p>
            <a:r>
              <a:rPr lang="en-US" b="1" dirty="0">
                <a:solidFill>
                  <a:schemeClr val="bg1"/>
                </a:solidFill>
                <a:effectLst>
                  <a:outerShdw blurRad="38100" dist="38100" dir="2700000" algn="tl">
                    <a:srgbClr val="000000">
                      <a:alpha val="43137"/>
                    </a:srgbClr>
                  </a:outerShdw>
                </a:effectLst>
              </a:rPr>
              <a:t>AAPD Pediatric Oral Health Research and Policy Center</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8613" y="2695647"/>
            <a:ext cx="2974774" cy="1981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985722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2</a:t>
            </a:r>
            <a:endParaRPr lang="en-US" sz="54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386366" y="2524258"/>
            <a:ext cx="11526591" cy="2677656"/>
          </a:xfrm>
          <a:prstGeom prst="rect">
            <a:avLst/>
          </a:prstGeom>
          <a:noFill/>
        </p:spPr>
        <p:txBody>
          <a:bodyPr wrap="square" rtlCol="0">
            <a:spAutoFit/>
          </a:bodyPr>
          <a:lstStyle/>
          <a:p>
            <a:pPr lvl="1"/>
            <a:r>
              <a:rPr lang="en-US" sz="24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During the last ten years, </a:t>
            </a:r>
            <a:r>
              <a:rPr lang="en-US" sz="2400"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youth</a:t>
            </a:r>
            <a:r>
              <a:rPr lang="en-US" sz="24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ages 12-17 </a:t>
            </a:r>
            <a:r>
              <a:rPr lang="en-US" sz="2400"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involved in serious crimes </a:t>
            </a:r>
            <a:r>
              <a:rPr lang="en-US" sz="24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either as a victim or an offender has:</a:t>
            </a:r>
          </a:p>
          <a:p>
            <a:pPr lvl="1"/>
            <a:endParaRPr lang="en-US" sz="2400" dirty="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Increased</a:t>
            </a: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Decreased</a:t>
            </a: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Stayed the same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Take my wallet and cellphone, just please don’t hurt me</a:t>
            </a:r>
            <a:endPar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44325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Family and Community</a:t>
            </a:r>
            <a:endParaRPr lang="en-US" sz="54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660400" y="2506633"/>
            <a:ext cx="11531600" cy="3477875"/>
          </a:xfrm>
          <a:prstGeom prst="rect">
            <a:avLst/>
          </a:prstGeom>
        </p:spPr>
        <p:txBody>
          <a:bodyPr wrap="square">
            <a:spAutoFit/>
          </a:bodyPr>
          <a:lstStyle/>
          <a:p>
            <a:pPr marL="285750" indent="-285750">
              <a:buClr>
                <a:srgbClr val="0190BD"/>
              </a:buClr>
              <a:buFont typeface="Calibri" panose="020F0502020204030204" pitchFamily="34" charset="0"/>
              <a:buChar char="*"/>
            </a:pP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Serious violent crime victimization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of </a:t>
            </a: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youth ages 12 – 17 in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2020				</a:t>
            </a:r>
            <a:r>
              <a:rPr lang="en-US" sz="20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6 </a:t>
            </a:r>
            <a:r>
              <a:rPr lang="en-US" sz="2000" dirty="0">
                <a:solidFill>
                  <a:srgbClr val="0190BD"/>
                </a:solidFill>
                <a:latin typeface="Verdana" panose="020B0604030504040204" pitchFamily="34" charset="0"/>
                <a:ea typeface="Verdana" panose="020B0604030504040204" pitchFamily="34" charset="0"/>
                <a:cs typeface="Verdana" panose="020B0604030504040204" pitchFamily="34" charset="0"/>
              </a:rPr>
              <a:t>per 1,000</a:t>
            </a:r>
          </a:p>
          <a:p>
            <a:pPr marL="285750" indent="-285750">
              <a:buClr>
                <a:srgbClr val="0190BD"/>
              </a:buClr>
              <a:buFont typeface="Calibri" panose="020F050202020403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0190BD"/>
              </a:buClr>
              <a:buFont typeface="Calibri" panose="020F0502020204030204" pitchFamily="34" charset="0"/>
              <a:buChar char="*"/>
            </a:pP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Serious violent crime victimization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of </a:t>
            </a: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youth ages 12 – 17 in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2008				</a:t>
            </a:r>
            <a:r>
              <a:rPr lang="en-US" sz="20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12 </a:t>
            </a:r>
            <a:r>
              <a:rPr lang="en-US" sz="2000" dirty="0">
                <a:solidFill>
                  <a:srgbClr val="0190BD"/>
                </a:solidFill>
                <a:latin typeface="Verdana" panose="020B0604030504040204" pitchFamily="34" charset="0"/>
                <a:ea typeface="Verdana" panose="020B0604030504040204" pitchFamily="34" charset="0"/>
                <a:cs typeface="Verdana" panose="020B0604030504040204" pitchFamily="34" charset="0"/>
              </a:rPr>
              <a:t>per 1,000</a:t>
            </a:r>
          </a:p>
          <a:p>
            <a:pPr marL="285750" indent="-285750">
              <a:buClr>
                <a:srgbClr val="0190BD"/>
              </a:buClr>
              <a:buFont typeface="Calibri" panose="020F050202020403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0190BD"/>
              </a:buClr>
              <a:buFont typeface="Calibri" panose="020F0502020204030204" pitchFamily="34" charset="0"/>
              <a:buChar char="*"/>
            </a:pP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Youth offenders ages 12 – 17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involved </a:t>
            </a: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in serious crimes in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2020				</a:t>
            </a:r>
            <a:r>
              <a:rPr lang="en-US" sz="20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8 </a:t>
            </a:r>
            <a:r>
              <a:rPr lang="en-US" sz="2000" dirty="0">
                <a:solidFill>
                  <a:srgbClr val="0190BD"/>
                </a:solidFill>
                <a:latin typeface="Verdana" panose="020B0604030504040204" pitchFamily="34" charset="0"/>
                <a:ea typeface="Verdana" panose="020B0604030504040204" pitchFamily="34" charset="0"/>
                <a:cs typeface="Verdana" panose="020B0604030504040204" pitchFamily="34" charset="0"/>
              </a:rPr>
              <a:t>per 1,000</a:t>
            </a:r>
          </a:p>
          <a:p>
            <a:pPr marL="285750" indent="-285750">
              <a:buClr>
                <a:srgbClr val="0190BD"/>
              </a:buClr>
              <a:buFont typeface="Calibri" panose="020F050202020403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0190BD"/>
              </a:buClr>
              <a:buFont typeface="Calibri" panose="020F0502020204030204" pitchFamily="34" charset="0"/>
              <a:buChar char="*"/>
            </a:pP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Youth offenders ages 12 – 17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involved </a:t>
            </a:r>
            <a:r>
              <a:rPr lang="en-US" sz="2000" dirty="0">
                <a:solidFill>
                  <a:srgbClr val="303363"/>
                </a:solidFill>
                <a:latin typeface="Verdana" panose="020B0604030504040204" pitchFamily="34" charset="0"/>
                <a:ea typeface="Verdana" panose="020B0604030504040204" pitchFamily="34" charset="0"/>
                <a:cs typeface="Verdana" panose="020B0604030504040204" pitchFamily="34" charset="0"/>
              </a:rPr>
              <a:t>in serious crimes in </a:t>
            </a:r>
            <a:r>
              <a:rPr lang="en-US" sz="20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2008</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14 </a:t>
            </a:r>
            <a:r>
              <a:rPr lang="en-US" sz="2000" dirty="0">
                <a:solidFill>
                  <a:srgbClr val="0190BD"/>
                </a:solidFill>
                <a:latin typeface="Verdana" panose="020B0604030504040204" pitchFamily="34" charset="0"/>
                <a:ea typeface="Verdana" panose="020B0604030504040204" pitchFamily="34" charset="0"/>
                <a:cs typeface="Verdana" panose="020B0604030504040204" pitchFamily="34" charset="0"/>
              </a:rPr>
              <a:t>per 1,000</a:t>
            </a:r>
          </a:p>
        </p:txBody>
      </p:sp>
    </p:spTree>
    <p:extLst>
      <p:ext uri="{BB962C8B-B14F-4D97-AF65-F5344CB8AC3E}">
        <p14:creationId xmlns:p14="http://schemas.microsoft.com/office/powerpoint/2010/main" val="125485538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Economic Standing</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Content Placeholder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9068" y="1587500"/>
            <a:ext cx="6434140" cy="4289425"/>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402103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3</a:t>
            </a:r>
            <a:endParaRPr lang="en-US" sz="5400" b="1" dirty="0">
              <a:solidFill>
                <a:schemeClr val="bg1"/>
              </a:solidFill>
              <a:effectLst>
                <a:outerShdw blurRad="38100" dist="38100" dir="2700000" algn="tl">
                  <a:srgbClr val="000000">
                    <a:alpha val="43137"/>
                  </a:srgbClr>
                </a:outerShdw>
              </a:effectLst>
            </a:endParaRPr>
          </a:p>
        </p:txBody>
      </p:sp>
      <p:sp>
        <p:nvSpPr>
          <p:cNvPr id="6" name="Rectangle 5"/>
          <p:cNvSpPr/>
          <p:nvPr/>
        </p:nvSpPr>
        <p:spPr>
          <a:xfrm>
            <a:off x="0" y="2487238"/>
            <a:ext cx="12192000" cy="3108543"/>
          </a:xfrm>
          <a:prstGeom prst="rect">
            <a:avLst/>
          </a:prstGeom>
        </p:spPr>
        <p:txBody>
          <a:bodyPr wrap="square">
            <a:spAutoFit/>
          </a:bodyPr>
          <a:lstStyle/>
          <a:p>
            <a:pPr lvl="1"/>
            <a:r>
              <a:rPr lang="en-US" sz="28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What percentage of U.S. children are classified as </a:t>
            </a:r>
            <a:r>
              <a:rPr lang="en-US" sz="2800"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“food insecure”</a:t>
            </a:r>
            <a:r>
              <a:rPr lang="en-US" sz="28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lvl="1"/>
            <a:endParaRPr lang="en-US" sz="2800" dirty="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One in four.</a:t>
            </a:r>
            <a:endParaRPr lang="en-US" sz="2800" dirty="0">
              <a:solidFill>
                <a:srgbClr val="303363"/>
              </a:solidFill>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One in six.</a:t>
            </a: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One in ten.</a:t>
            </a: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None. Pass the donuts.</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35221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6">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Food Insecurity</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a:xfrm>
            <a:off x="300037" y="2054225"/>
            <a:ext cx="11591925" cy="4351338"/>
          </a:xfrm>
        </p:spPr>
        <p:txBody>
          <a:bodyPr>
            <a:normAutofit/>
          </a:bodyPr>
          <a:lstStyle/>
          <a:p>
            <a:pPr marL="457200" lvl="1" indent="0">
              <a:buClr>
                <a:srgbClr val="0190BD"/>
              </a:buClr>
              <a:buNone/>
            </a:pP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p>
            <a:pPr>
              <a:buClr>
                <a:srgbClr val="0190BD"/>
              </a:buClr>
              <a:buFont typeface="Verdana" panose="020B0604030504040204" pitchFamily="34" charset="0"/>
              <a:buChar char="*"/>
            </a:pPr>
            <a:r>
              <a:rPr lang="en-US" sz="2400" b="1" dirty="0">
                <a:solidFill>
                  <a:srgbClr val="303363"/>
                </a:solidFill>
                <a:latin typeface="Verdana" panose="020B0604030504040204" pitchFamily="34" charset="0"/>
                <a:ea typeface="Verdana" panose="020B0604030504040204" pitchFamily="34" charset="0"/>
                <a:cs typeface="Verdana" panose="020B0604030504040204" pitchFamily="34" charset="0"/>
              </a:rPr>
              <a:t>Low food security</a:t>
            </a:r>
            <a:r>
              <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rPr>
              <a:t>: reports of reduced quality, variety, or desirability of diet. Little or no indication of reduced food intake.</a:t>
            </a:r>
          </a:p>
          <a:p>
            <a:pPr>
              <a:buClr>
                <a:srgbClr val="0190BD"/>
              </a:buClr>
              <a:buFont typeface="Verdana" panose="020B0604030504040204" pitchFamily="34" charset="0"/>
              <a:buChar char="*"/>
            </a:pPr>
            <a:r>
              <a:rPr lang="en-US" sz="2400" b="1" dirty="0">
                <a:solidFill>
                  <a:srgbClr val="303363"/>
                </a:solidFill>
                <a:latin typeface="Verdana" panose="020B0604030504040204" pitchFamily="34" charset="0"/>
                <a:ea typeface="Verdana" panose="020B0604030504040204" pitchFamily="34" charset="0"/>
                <a:cs typeface="Verdana" panose="020B0604030504040204" pitchFamily="34" charset="0"/>
              </a:rPr>
              <a:t>Very low food security</a:t>
            </a:r>
            <a:r>
              <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rPr>
              <a:t>: Reports of multiple indications of disrupted eating patterns and reduced food intake.</a:t>
            </a:r>
          </a:p>
          <a:p>
            <a:pPr>
              <a:buClr>
                <a:srgbClr val="0190BD"/>
              </a:buClr>
              <a:buFont typeface="Verdana" panose="020B0604030504040204" pitchFamily="34" charset="0"/>
              <a:buChar char="*"/>
            </a:pPr>
            <a:r>
              <a:rPr lang="en-US" sz="2400" b="1" dirty="0">
                <a:solidFill>
                  <a:srgbClr val="303363"/>
                </a:solidFill>
                <a:latin typeface="Verdana" panose="020B0604030504040204" pitchFamily="34" charset="0"/>
                <a:ea typeface="Verdana" panose="020B0604030504040204" pitchFamily="34" charset="0"/>
                <a:cs typeface="Verdana" panose="020B0604030504040204" pitchFamily="34" charset="0"/>
              </a:rPr>
              <a:t>Food desert: </a:t>
            </a:r>
            <a:r>
              <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rPr>
              <a:t>parts of the country devoid of fresh fruit, vegetables, and other healthy foods, typically in impoverished areas.</a:t>
            </a:r>
          </a:p>
          <a:p>
            <a:pPr>
              <a:buClr>
                <a:srgbClr val="0190BD"/>
              </a:buClr>
              <a:buFont typeface="Verdana" panose="020B0604030504040204" pitchFamily="34" charset="0"/>
              <a:buChar char="*"/>
            </a:pPr>
            <a:r>
              <a:rPr lang="en-US" sz="2400" b="1" dirty="0">
                <a:solidFill>
                  <a:srgbClr val="303363"/>
                </a:solidFill>
                <a:latin typeface="Verdana" panose="020B0604030504040204" pitchFamily="34" charset="0"/>
                <a:ea typeface="Verdana" panose="020B0604030504040204" pitchFamily="34" charset="0"/>
                <a:cs typeface="Verdana" panose="020B0604030504040204" pitchFamily="34" charset="0"/>
              </a:rPr>
              <a:t>Food swamp</a:t>
            </a:r>
            <a:r>
              <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neighborhoods </a:t>
            </a:r>
            <a:r>
              <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rPr>
              <a:t>saturated with fast food chains, corner stores, and other unhealthy food providers</a:t>
            </a: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a:t>
            </a:r>
            <a:endParaRPr lang="en-US" sz="2400" dirty="0">
              <a:solidFill>
                <a:srgbClr val="303363"/>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US" dirty="0"/>
          </a:p>
        </p:txBody>
      </p:sp>
    </p:spTree>
    <p:extLst>
      <p:ext uri="{BB962C8B-B14F-4D97-AF65-F5344CB8AC3E}">
        <p14:creationId xmlns:p14="http://schemas.microsoft.com/office/powerpoint/2010/main" val="222123221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Economic Standing</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TextBox 3"/>
          <p:cNvSpPr txBox="1"/>
          <p:nvPr/>
        </p:nvSpPr>
        <p:spPr>
          <a:xfrm>
            <a:off x="309562" y="2571750"/>
            <a:ext cx="11572875" cy="2308324"/>
          </a:xfrm>
          <a:prstGeom prst="rect">
            <a:avLst/>
          </a:prstGeom>
          <a:noFill/>
        </p:spPr>
        <p:txBody>
          <a:bodyPr wrap="square" rtlCol="0">
            <a:spAutoFit/>
          </a:bodyPr>
          <a:lstStyle/>
          <a:p>
            <a:pPr marL="285750" indent="-28575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Children living in poverty in 2020: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16%</a:t>
            </a:r>
          </a:p>
          <a:p>
            <a:pPr marL="285750" indent="-28575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Households with children reporting shelter cost burden, crowding, and/or physically inadequate housing in 2019: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38%</a:t>
            </a:r>
          </a:p>
          <a:p>
            <a:pPr marL="285750" indent="-285750">
              <a:buClr>
                <a:srgbClr val="0190BD"/>
              </a:buClr>
              <a:buFont typeface="Verdana" panose="020B0604030504040204" pitchFamily="34" charset="0"/>
              <a:buChar char="*"/>
            </a:pPr>
            <a:endParaRPr lang="en-US" dirty="0" smtClean="0">
              <a:solidFill>
                <a:srgbClr val="0190BD"/>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0190BD"/>
              </a:buClr>
              <a:buFont typeface="Verdana" panose="020B0604030504040204" pitchFamily="34" charset="0"/>
              <a:buChar char="*"/>
            </a:pPr>
            <a:endParaRPr lang="en-US" dirty="0" smtClean="0">
              <a:solidFill>
                <a:srgbClr val="0190BD"/>
              </a:solidFill>
              <a:latin typeface="Verdana" panose="020B0604030504040204" pitchFamily="34" charset="0"/>
              <a:ea typeface="Verdana" panose="020B0604030504040204" pitchFamily="34" charset="0"/>
              <a:cs typeface="Verdana" panose="020B0604030504040204" pitchFamily="34" charset="0"/>
            </a:endParaRPr>
          </a:p>
          <a:p>
            <a:endParaRPr lang="en-US" dirty="0" smtClean="0">
              <a:solidFill>
                <a:srgbClr val="0190BD"/>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9908771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Education</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6" name="Content Placeholder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2213" y="1557338"/>
            <a:ext cx="5652897" cy="3785637"/>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698191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Picture 3"/>
          <p:cNvPicPr/>
          <p:nvPr/>
        </p:nvPicPr>
        <p:blipFill>
          <a:blip r:embed="rId4">
            <a:extLst>
              <a:ext uri="{28A0092B-C50C-407E-A947-70E740481C1C}">
                <a14:useLocalDpi xmlns:a14="http://schemas.microsoft.com/office/drawing/2010/main"/>
              </a:ext>
            </a:extLst>
          </a:blip>
          <a:stretch>
            <a:fillRect/>
          </a:stretch>
        </p:blipFill>
        <p:spPr>
          <a:xfrm>
            <a:off x="536619" y="365125"/>
            <a:ext cx="11273307" cy="5391731"/>
          </a:xfrm>
          <a:prstGeom prst="rect">
            <a:avLst/>
          </a:prstGeom>
        </p:spPr>
      </p:pic>
    </p:spTree>
    <p:extLst>
      <p:ext uri="{BB962C8B-B14F-4D97-AF65-F5344CB8AC3E}">
        <p14:creationId xmlns:p14="http://schemas.microsoft.com/office/powerpoint/2010/main" val="380195129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Education</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TextBox 3"/>
          <p:cNvSpPr txBox="1"/>
          <p:nvPr/>
        </p:nvSpPr>
        <p:spPr>
          <a:xfrm>
            <a:off x="309562" y="2571750"/>
            <a:ext cx="11572875" cy="2769989"/>
          </a:xfrm>
          <a:prstGeom prst="rect">
            <a:avLst/>
          </a:prstGeom>
          <a:noFill/>
        </p:spPr>
        <p:txBody>
          <a:bodyPr wrap="square" rtlCol="0">
            <a:spAutoFit/>
          </a:bodyPr>
          <a:lstStyle/>
          <a:p>
            <a:pPr marL="285750" indent="-28575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Children who speak a language other than English at home: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23%</a:t>
            </a:r>
          </a:p>
          <a:p>
            <a:pPr marL="285750" indent="-28575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Children who speak a language other than English at home and who have difficulty speaking English: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4%</a:t>
            </a:r>
          </a:p>
          <a:p>
            <a:pPr marL="285750" indent="-28575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Children ages 3-5 who were read to 3 or more times in the last week: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85% </a:t>
            </a:r>
            <a:endParaRPr lang="en-US" dirty="0" smtClean="0">
              <a:solidFill>
                <a:srgbClr val="0190BD"/>
              </a:solidFill>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0190BD"/>
              </a:buClr>
              <a:buFont typeface="Verdana" panose="020B0604030504040204" pitchFamily="34" charset="0"/>
              <a:buChar char="*"/>
            </a:pPr>
            <a:endParaRPr lang="en-US" dirty="0" smtClean="0">
              <a:solidFill>
                <a:srgbClr val="0190BD"/>
              </a:solidFill>
              <a:latin typeface="Verdana" panose="020B0604030504040204" pitchFamily="34" charset="0"/>
              <a:ea typeface="Verdana" panose="020B0604030504040204" pitchFamily="34" charset="0"/>
              <a:cs typeface="Verdana" panose="020B0604030504040204" pitchFamily="34" charset="0"/>
            </a:endParaRPr>
          </a:p>
          <a:p>
            <a:endParaRPr lang="en-US" dirty="0" smtClean="0">
              <a:solidFill>
                <a:srgbClr val="0190BD"/>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425353978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Health Habits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1300" y="1690688"/>
            <a:ext cx="6457950" cy="4304155"/>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168079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Topics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514350" indent="-514350">
              <a:buClr>
                <a:srgbClr val="0190BD"/>
              </a:buClr>
              <a:buFont typeface="+mj-lt"/>
              <a:buAutoNum type="arabicPeriod"/>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Child Demographics</a:t>
            </a:r>
          </a:p>
          <a:p>
            <a:pPr marL="514350" indent="-514350">
              <a:buClr>
                <a:srgbClr val="0190BD"/>
              </a:buClr>
              <a:buFont typeface="+mj-lt"/>
              <a:buAutoNum type="arabicPeriod"/>
            </a:pPr>
            <a:r>
              <a:rPr lang="en-US" dirty="0">
                <a:solidFill>
                  <a:srgbClr val="303363"/>
                </a:solidFill>
                <a:latin typeface="Verdana" panose="020B0604030504040204" pitchFamily="34" charset="0"/>
                <a:ea typeface="Verdana" panose="020B0604030504040204" pitchFamily="34" charset="0"/>
                <a:cs typeface="Verdana" panose="020B0604030504040204" pitchFamily="34" charset="0"/>
              </a:rPr>
              <a:t>Family and Community</a:t>
            </a:r>
          </a:p>
          <a:p>
            <a:pPr lvl="1">
              <a:buClr>
                <a:srgbClr val="0190BD"/>
              </a:buClr>
            </a:pPr>
            <a:r>
              <a:rPr lang="en-US" dirty="0">
                <a:solidFill>
                  <a:srgbClr val="303363"/>
                </a:solidFill>
                <a:latin typeface="Verdana" panose="020B0604030504040204" pitchFamily="34" charset="0"/>
                <a:ea typeface="Verdana" panose="020B0604030504040204" pitchFamily="34" charset="0"/>
                <a:cs typeface="Verdana" panose="020B0604030504040204" pitchFamily="34" charset="0"/>
              </a:rPr>
              <a:t>Economic Standing</a:t>
            </a:r>
          </a:p>
          <a:p>
            <a:pPr lvl="1">
              <a:buClr>
                <a:srgbClr val="0190BD"/>
              </a:buClr>
            </a:pPr>
            <a:r>
              <a:rPr lang="en-US" dirty="0">
                <a:solidFill>
                  <a:srgbClr val="303363"/>
                </a:solidFill>
                <a:latin typeface="Verdana" panose="020B0604030504040204" pitchFamily="34" charset="0"/>
                <a:ea typeface="Verdana" panose="020B0604030504040204" pitchFamily="34" charset="0"/>
                <a:cs typeface="Verdana" panose="020B0604030504040204" pitchFamily="34" charset="0"/>
              </a:rPr>
              <a:t>Education</a:t>
            </a:r>
          </a:p>
          <a:p>
            <a:pPr marL="514350" indent="-514350">
              <a:buClr>
                <a:srgbClr val="0190BD"/>
              </a:buClr>
              <a:buFont typeface="+mj-lt"/>
              <a:buAutoNum type="arabicPeriod"/>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Health Habits</a:t>
            </a:r>
          </a:p>
          <a:p>
            <a:pPr marL="514350" indent="-514350">
              <a:buClr>
                <a:srgbClr val="0190BD"/>
              </a:buClr>
              <a:buFont typeface="+mj-lt"/>
              <a:buAutoNum type="arabicPeriod"/>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Oral Health</a:t>
            </a:r>
          </a:p>
          <a:p>
            <a:pPr marL="514350" indent="-514350">
              <a:buClr>
                <a:srgbClr val="0190BD"/>
              </a:buClr>
              <a:buFont typeface="+mj-lt"/>
              <a:buAutoNum type="arabicPeriod"/>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Dental Visits</a:t>
            </a:r>
          </a:p>
          <a:p>
            <a:pPr marL="514350" indent="-514350">
              <a:buClr>
                <a:srgbClr val="0190BD"/>
              </a:buClr>
              <a:buFont typeface="+mj-lt"/>
              <a:buAutoNum type="arabicPeriod"/>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Parent Perspectives</a:t>
            </a:r>
          </a:p>
          <a:p>
            <a:pPr marL="971550" lvl="1" indent="-514350">
              <a:buAutoNum type="arabicPeriod"/>
            </a:pPr>
            <a:endParaRPr lang="en-US" dirty="0"/>
          </a:p>
          <a:p>
            <a:pPr marL="971550" lvl="1" indent="-514350">
              <a:buAutoNum type="arabicPeriod"/>
            </a:pPr>
            <a:endParaRPr lang="en-US" dirty="0"/>
          </a:p>
        </p:txBody>
      </p:sp>
    </p:spTree>
    <p:extLst>
      <p:ext uri="{BB962C8B-B14F-4D97-AF65-F5344CB8AC3E}">
        <p14:creationId xmlns:p14="http://schemas.microsoft.com/office/powerpoint/2010/main" val="414924564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Weight and Weight Perceptions </a:t>
            </a: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a:xfrm>
            <a:off x="838200" y="2113862"/>
            <a:ext cx="10515600" cy="4351338"/>
          </a:xfrm>
        </p:spPr>
        <p:txBody>
          <a:bodyPr/>
          <a:lstStyle/>
          <a:p>
            <a:pPr marL="457200" lvl="1" indent="0">
              <a:buNone/>
            </a:pPr>
            <a:endParaRPr lang="en-US" dirty="0"/>
          </a:p>
          <a:p>
            <a:pPr>
              <a:buClr>
                <a:schemeClr val="accent1"/>
              </a:buClr>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Obese: 15%</a:t>
            </a:r>
          </a:p>
          <a:p>
            <a:pPr>
              <a:buClr>
                <a:schemeClr val="accent1"/>
              </a:buClr>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Overweight: 16%</a:t>
            </a:r>
          </a:p>
          <a:p>
            <a:pPr>
              <a:buClr>
                <a:schemeClr val="accent1"/>
              </a:buClr>
              <a:buFont typeface="Wingdings" panose="05000000000000000000" pitchFamily="2" charset="2"/>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Perceives Overweight</a:t>
            </a:r>
            <a:r>
              <a:rPr lang="en-US" sz="2400" dirty="0">
                <a:latin typeface="Verdana" panose="020B0604030504040204" pitchFamily="34" charset="0"/>
                <a:ea typeface="Verdana" panose="020B0604030504040204" pitchFamily="34" charset="0"/>
                <a:cs typeface="Verdana" panose="020B0604030504040204" pitchFamily="34" charset="0"/>
              </a:rPr>
              <a:t>: 32%</a:t>
            </a:r>
          </a:p>
          <a:p>
            <a:pPr>
              <a:buClr>
                <a:schemeClr val="accent1"/>
              </a:buClr>
              <a:buFont typeface="Wingdings" panose="05000000000000000000" pitchFamily="2" charset="2"/>
              <a:buChar char="§"/>
            </a:pPr>
            <a:r>
              <a:rPr lang="en-US" sz="2400" dirty="0">
                <a:latin typeface="Verdana" panose="020B0604030504040204" pitchFamily="34" charset="0"/>
                <a:ea typeface="Verdana" panose="020B0604030504040204" pitchFamily="34" charset="0"/>
                <a:cs typeface="Verdana" panose="020B0604030504040204" pitchFamily="34" charset="0"/>
              </a:rPr>
              <a:t>Trying to Lose Weight: 47%</a:t>
            </a:r>
          </a:p>
        </p:txBody>
      </p:sp>
      <p:graphicFrame>
        <p:nvGraphicFramePr>
          <p:cNvPr id="4" name="Chart 3"/>
          <p:cNvGraphicFramePr>
            <a:graphicFrameLocks noGrp="1"/>
          </p:cNvGraphicFramePr>
          <p:nvPr>
            <p:extLst>
              <p:ext uri="{D42A27DB-BD31-4B8C-83A1-F6EECF244321}">
                <p14:modId xmlns:p14="http://schemas.microsoft.com/office/powerpoint/2010/main" val="3862252089"/>
              </p:ext>
            </p:extLst>
          </p:nvPr>
        </p:nvGraphicFramePr>
        <p:xfrm>
          <a:off x="5854890" y="1978925"/>
          <a:ext cx="5716426" cy="4198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3262324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4</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TextBox 3"/>
          <p:cNvSpPr txBox="1"/>
          <p:nvPr/>
        </p:nvSpPr>
        <p:spPr>
          <a:xfrm>
            <a:off x="300507" y="2485623"/>
            <a:ext cx="11590986" cy="3385542"/>
          </a:xfrm>
          <a:prstGeom prst="rect">
            <a:avLst/>
          </a:prstGeom>
          <a:noFill/>
        </p:spPr>
        <p:txBody>
          <a:bodyPr wrap="square" rtlCol="0">
            <a:spAutoFit/>
          </a:bodyPr>
          <a:lstStyle/>
          <a:p>
            <a:pPr lvl="1"/>
            <a:r>
              <a:rPr lang="en-US" sz="28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What is the </a:t>
            </a:r>
            <a:r>
              <a:rPr lang="en-US" sz="2800"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average</a:t>
            </a:r>
            <a:r>
              <a:rPr lang="en-US" sz="28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amount of </a:t>
            </a:r>
            <a:r>
              <a:rPr lang="en-US" sz="2800"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screen time per day </a:t>
            </a:r>
            <a:r>
              <a:rPr lang="en-US" sz="28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that children have?</a:t>
            </a:r>
            <a:endParaRPr lang="en-US" sz="2800" dirty="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lvl="1"/>
            <a:endParaRPr lang="en-US" sz="2800" dirty="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Less than an hour</a:t>
            </a: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Between 3 and 4 hours</a:t>
            </a: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Between 6 and 7 hours</a:t>
            </a:r>
          </a:p>
          <a:p>
            <a:pPr marL="914400" lvl="1" indent="-457200">
              <a:buClr>
                <a:srgbClr val="0190BD"/>
              </a:buClr>
              <a:buAutoNum type="alphaLcParenR"/>
            </a:pP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24 hours. They’re always on their iPads!</a:t>
            </a:r>
            <a:endParaRPr lang="en-US" sz="2800"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26875207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2" end="2"/>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4">
                                            <p:txEl>
                                              <p:pRg st="3" end="3"/>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Screen Time</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3170355"/>
              </p:ext>
            </p:extLst>
          </p:nvPr>
        </p:nvGraphicFramePr>
        <p:xfrm>
          <a:off x="2032000" y="2754154"/>
          <a:ext cx="8128000" cy="2494280"/>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376603201"/>
                    </a:ext>
                  </a:extLst>
                </a:gridCol>
                <a:gridCol w="4064000">
                  <a:extLst>
                    <a:ext uri="{9D8B030D-6E8A-4147-A177-3AD203B41FA5}">
                      <a16:colId xmlns:a16="http://schemas.microsoft.com/office/drawing/2014/main" val="1790470605"/>
                    </a:ext>
                  </a:extLst>
                </a:gridCol>
              </a:tblGrid>
              <a:tr h="370840">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Age</a:t>
                      </a:r>
                      <a:endParaRPr lang="en-US" dirty="0">
                        <a:latin typeface="Verdana" panose="020B0604030504040204" pitchFamily="34" charset="0"/>
                        <a:ea typeface="Verdana" panose="020B0604030504040204" pitchFamily="34" charset="0"/>
                        <a:cs typeface="Verdana" panose="020B0604030504040204" pitchFamily="34" charset="0"/>
                      </a:endParaRPr>
                    </a:p>
                  </a:txBody>
                  <a:tcPr>
                    <a:solidFill>
                      <a:srgbClr val="0190BD"/>
                    </a:solidFill>
                  </a:tcPr>
                </a:tc>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Average</a:t>
                      </a:r>
                      <a:r>
                        <a:rPr lang="en-US" baseline="0" dirty="0" smtClean="0">
                          <a:latin typeface="Verdana" panose="020B0604030504040204" pitchFamily="34" charset="0"/>
                          <a:ea typeface="Verdana" panose="020B0604030504040204" pitchFamily="34" charset="0"/>
                          <a:cs typeface="Verdana" panose="020B0604030504040204" pitchFamily="34" charset="0"/>
                        </a:rPr>
                        <a:t> Number of Hours per Age Group</a:t>
                      </a:r>
                      <a:endParaRPr lang="en-US" dirty="0">
                        <a:latin typeface="Verdana" panose="020B0604030504040204" pitchFamily="34" charset="0"/>
                        <a:ea typeface="Verdana" panose="020B0604030504040204" pitchFamily="34" charset="0"/>
                        <a:cs typeface="Verdana" panose="020B0604030504040204" pitchFamily="34" charset="0"/>
                      </a:endParaRPr>
                    </a:p>
                  </a:txBody>
                  <a:tcPr>
                    <a:solidFill>
                      <a:srgbClr val="0190BD"/>
                    </a:solidFill>
                  </a:tcPr>
                </a:tc>
                <a:extLst>
                  <a:ext uri="{0D108BD9-81ED-4DB2-BD59-A6C34878D82A}">
                    <a16:rowId xmlns:a16="http://schemas.microsoft.com/office/drawing/2014/main" val="4139454545"/>
                  </a:ext>
                </a:extLst>
              </a:tr>
              <a:tr h="370840">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0-2</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0:42</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550870146"/>
                  </a:ext>
                </a:extLst>
              </a:tr>
              <a:tr h="370840">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2-4</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2:40</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879224246"/>
                  </a:ext>
                </a:extLst>
              </a:tr>
              <a:tr h="370840">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5-8</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3:00</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239790364"/>
                  </a:ext>
                </a:extLst>
              </a:tr>
              <a:tr h="370840">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9-12</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4:44</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761723438"/>
                  </a:ext>
                </a:extLst>
              </a:tr>
              <a:tr h="370840">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13-18</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7:22</a:t>
                      </a:r>
                      <a:endParaRPr lang="en-US" dirty="0">
                        <a:solidFill>
                          <a:srgbClr val="303363"/>
                        </a:solidFill>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58679522"/>
                  </a:ext>
                </a:extLst>
              </a:tr>
            </a:tbl>
          </a:graphicData>
        </a:graphic>
      </p:graphicFrame>
    </p:spTree>
    <p:extLst>
      <p:ext uri="{BB962C8B-B14F-4D97-AF65-F5344CB8AC3E}">
        <p14:creationId xmlns:p14="http://schemas.microsoft.com/office/powerpoint/2010/main" val="408014449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5</a:t>
            </a:r>
            <a:endParaRPr lang="en-US" sz="54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176011" y="2538751"/>
            <a:ext cx="11543764" cy="2308324"/>
          </a:xfrm>
          <a:prstGeom prst="rect">
            <a:avLst/>
          </a:prstGeom>
        </p:spPr>
        <p:txBody>
          <a:bodyPr wrap="square">
            <a:spAutoFit/>
          </a:bodyPr>
          <a:lstStyle/>
          <a:p>
            <a:pPr lvl="1"/>
            <a:r>
              <a:rPr lang="en-US" sz="24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How have the health habits of </a:t>
            </a:r>
            <a:r>
              <a:rPr lang="en-US" sz="2400"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 teens</a:t>
            </a:r>
            <a:r>
              <a:rPr lang="en-US" sz="2400"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changed between 2009 and 2019?</a:t>
            </a:r>
            <a:endParaRPr lang="en-US" sz="2400" dirty="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Smoking, alcohol and drug use have all increased.</a:t>
            </a: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Smoking has decreased; use of alcohol and drugs has increased.</a:t>
            </a: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Smoking and alcohol have decreased; drug use has increased.</a:t>
            </a:r>
          </a:p>
          <a:p>
            <a:pPr marL="914400" lvl="1" indent="-457200">
              <a:buClr>
                <a:srgbClr val="0190BD"/>
              </a:buClr>
              <a:buAutoNum type="alphaLcParen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Smoking, alcohol and drug use have all decreased. </a:t>
            </a:r>
            <a:endParaRPr lang="en-US" sz="2400" dirty="0"/>
          </a:p>
        </p:txBody>
      </p:sp>
    </p:spTree>
    <p:extLst>
      <p:ext uri="{BB962C8B-B14F-4D97-AF65-F5344CB8AC3E}">
        <p14:creationId xmlns:p14="http://schemas.microsoft.com/office/powerpoint/2010/main" val="2382419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Use of Alcohol</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57172014"/>
              </p:ext>
            </p:extLst>
          </p:nvPr>
        </p:nvGraphicFramePr>
        <p:xfrm>
          <a:off x="1542197" y="2715904"/>
          <a:ext cx="9130351" cy="3051640"/>
        </p:xfrm>
        <a:graphic>
          <a:graphicData uri="http://schemas.openxmlformats.org/drawingml/2006/table">
            <a:tbl>
              <a:tblPr firstRow="1" firstCol="1" bandRow="1"/>
              <a:tblGrid>
                <a:gridCol w="5641154">
                  <a:extLst>
                    <a:ext uri="{9D8B030D-6E8A-4147-A177-3AD203B41FA5}">
                      <a16:colId xmlns:a16="http://schemas.microsoft.com/office/drawing/2014/main" val="4263946887"/>
                    </a:ext>
                  </a:extLst>
                </a:gridCol>
                <a:gridCol w="1806487">
                  <a:extLst>
                    <a:ext uri="{9D8B030D-6E8A-4147-A177-3AD203B41FA5}">
                      <a16:colId xmlns:a16="http://schemas.microsoft.com/office/drawing/2014/main" val="2919398753"/>
                    </a:ext>
                  </a:extLst>
                </a:gridCol>
                <a:gridCol w="1682710">
                  <a:extLst>
                    <a:ext uri="{9D8B030D-6E8A-4147-A177-3AD203B41FA5}">
                      <a16:colId xmlns:a16="http://schemas.microsoft.com/office/drawing/2014/main" val="591150205"/>
                    </a:ext>
                  </a:extLst>
                </a:gridCol>
              </a:tblGrid>
              <a:tr h="1405720">
                <a:tc>
                  <a:txBody>
                    <a:bodyPr/>
                    <a:lstStyle/>
                    <a:p>
                      <a:pPr marL="0" marR="0">
                        <a:spcBef>
                          <a:spcPts val="0"/>
                        </a:spcBef>
                        <a:spcAft>
                          <a:spcPts val="0"/>
                        </a:spcAft>
                      </a:pPr>
                      <a:r>
                        <a:rPr lang="en-US" sz="24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Students who reported having 5 or more alcoholic beverages in a row in the past 2 weeks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40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2005	</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40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2019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1329853632"/>
                  </a:ext>
                </a:extLst>
              </a:tr>
              <a:tr h="581395">
                <a:tc>
                  <a:txBody>
                    <a:bodyPr/>
                    <a:lstStyle/>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8</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th</a:t>
                      </a:r>
                      <a:r>
                        <a:rPr lang="en-US" sz="2400" dirty="0">
                          <a:effectLst/>
                          <a:latin typeface="Verdana" panose="020B0604030504040204" pitchFamily="34" charset="0"/>
                          <a:ea typeface="Verdana" panose="020B0604030504040204" pitchFamily="34" charset="0"/>
                          <a:cs typeface="Times New Roman" panose="02020603050405020304" pitchFamily="18" charset="0"/>
                        </a:rPr>
                        <a:t> grade 	</a:t>
                      </a:r>
                      <a:endParaRPr lang="en-US" sz="24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11%</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2262246232"/>
                  </a:ext>
                </a:extLst>
              </a:tr>
              <a:tr h="581395">
                <a:tc>
                  <a:txBody>
                    <a:bodyPr/>
                    <a:lstStyle/>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12</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th</a:t>
                      </a: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grade</a:t>
                      </a:r>
                    </a:p>
                    <a:p>
                      <a:pPr marL="0" marR="0">
                        <a:spcBef>
                          <a:spcPts val="0"/>
                        </a:spcBef>
                        <a:spcAft>
                          <a:spcPts val="0"/>
                        </a:spcAft>
                      </a:pPr>
                      <a:endParaRPr lang="en-US" sz="24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29%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14%</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3022139981"/>
                  </a:ext>
                </a:extLst>
              </a:tr>
            </a:tbl>
          </a:graphicData>
        </a:graphic>
      </p:graphicFrame>
    </p:spTree>
    <p:extLst>
      <p:ext uri="{BB962C8B-B14F-4D97-AF65-F5344CB8AC3E}">
        <p14:creationId xmlns:p14="http://schemas.microsoft.com/office/powerpoint/2010/main" val="133048762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rPr>
              <a:t>Use of </a:t>
            </a:r>
            <a:r>
              <a:rPr lang="en-US" sz="5400" b="1" dirty="0" smtClean="0">
                <a:solidFill>
                  <a:schemeClr val="bg1"/>
                </a:solidFill>
                <a:effectLst>
                  <a:outerShdw blurRad="38100" dist="38100" dir="2700000" algn="tl">
                    <a:srgbClr val="000000">
                      <a:alpha val="43137"/>
                    </a:srgbClr>
                  </a:outerShdw>
                </a:effectLst>
              </a:rPr>
              <a:t>Alcohol 2021</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7" name="Chart 6"/>
          <p:cNvGraphicFramePr/>
          <p:nvPr>
            <p:extLst>
              <p:ext uri="{D42A27DB-BD31-4B8C-83A1-F6EECF244321}">
                <p14:modId xmlns:p14="http://schemas.microsoft.com/office/powerpoint/2010/main" val="3790622014"/>
              </p:ext>
            </p:extLst>
          </p:nvPr>
        </p:nvGraphicFramePr>
        <p:xfrm>
          <a:off x="515815" y="2434442"/>
          <a:ext cx="11098253" cy="37038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9398891"/>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Smoking</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06027020"/>
              </p:ext>
            </p:extLst>
          </p:nvPr>
        </p:nvGraphicFramePr>
        <p:xfrm>
          <a:off x="1542197" y="2715904"/>
          <a:ext cx="9130351" cy="2792332"/>
        </p:xfrm>
        <a:graphic>
          <a:graphicData uri="http://schemas.openxmlformats.org/drawingml/2006/table">
            <a:tbl>
              <a:tblPr firstRow="1" firstCol="1" bandRow="1"/>
              <a:tblGrid>
                <a:gridCol w="5641154">
                  <a:extLst>
                    <a:ext uri="{9D8B030D-6E8A-4147-A177-3AD203B41FA5}">
                      <a16:colId xmlns:a16="http://schemas.microsoft.com/office/drawing/2014/main" val="4263946887"/>
                    </a:ext>
                  </a:extLst>
                </a:gridCol>
                <a:gridCol w="1806487">
                  <a:extLst>
                    <a:ext uri="{9D8B030D-6E8A-4147-A177-3AD203B41FA5}">
                      <a16:colId xmlns:a16="http://schemas.microsoft.com/office/drawing/2014/main" val="2919398753"/>
                    </a:ext>
                  </a:extLst>
                </a:gridCol>
                <a:gridCol w="1682710">
                  <a:extLst>
                    <a:ext uri="{9D8B030D-6E8A-4147-A177-3AD203B41FA5}">
                      <a16:colId xmlns:a16="http://schemas.microsoft.com/office/drawing/2014/main" val="591150205"/>
                    </a:ext>
                  </a:extLst>
                </a:gridCol>
              </a:tblGrid>
              <a:tr h="1146412">
                <a:tc>
                  <a:txBody>
                    <a:bodyPr/>
                    <a:lstStyle/>
                    <a:p>
                      <a:pPr marL="0" marR="0">
                        <a:spcBef>
                          <a:spcPts val="0"/>
                        </a:spcBef>
                        <a:spcAft>
                          <a:spcPts val="0"/>
                        </a:spcAft>
                      </a:pPr>
                      <a:r>
                        <a:rPr lang="en-US" sz="24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Students who reported </a:t>
                      </a:r>
                      <a:r>
                        <a:rPr lang="en-US" sz="2400" dirty="0" smtClean="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smoking cigarettes daily in the past 30 days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40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2005	</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40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2019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1329853632"/>
                  </a:ext>
                </a:extLst>
              </a:tr>
              <a:tr h="581395">
                <a:tc>
                  <a:txBody>
                    <a:bodyPr/>
                    <a:lstStyle/>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8</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th</a:t>
                      </a:r>
                      <a:r>
                        <a:rPr lang="en-US" sz="2400" dirty="0">
                          <a:effectLst/>
                          <a:latin typeface="Verdana" panose="020B0604030504040204" pitchFamily="34" charset="0"/>
                          <a:ea typeface="Verdana" panose="020B0604030504040204" pitchFamily="34" charset="0"/>
                          <a:cs typeface="Times New Roman" panose="02020603050405020304" pitchFamily="18" charset="0"/>
                        </a:rPr>
                        <a:t> grade 	</a:t>
                      </a:r>
                      <a:endParaRPr lang="en-US" sz="24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4%</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2%</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2262246232"/>
                  </a:ext>
                </a:extLst>
              </a:tr>
              <a:tr h="581395">
                <a:tc>
                  <a:txBody>
                    <a:bodyPr/>
                    <a:lstStyle/>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12</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th</a:t>
                      </a: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grade</a:t>
                      </a:r>
                    </a:p>
                    <a:p>
                      <a:pPr marL="0" marR="0">
                        <a:spcBef>
                          <a:spcPts val="0"/>
                        </a:spcBef>
                        <a:spcAft>
                          <a:spcPts val="0"/>
                        </a:spcAft>
                      </a:pPr>
                      <a:endParaRPr lang="en-US" sz="24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16%</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2%</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3022139981"/>
                  </a:ext>
                </a:extLst>
              </a:tr>
            </a:tbl>
          </a:graphicData>
        </a:graphic>
      </p:graphicFrame>
    </p:spTree>
    <p:extLst>
      <p:ext uri="{BB962C8B-B14F-4D97-AF65-F5344CB8AC3E}">
        <p14:creationId xmlns:p14="http://schemas.microsoft.com/office/powerpoint/2010/main" val="121605767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Vaping Nicotine 2021</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7" name="Chart 6"/>
          <p:cNvGraphicFramePr/>
          <p:nvPr>
            <p:extLst>
              <p:ext uri="{D42A27DB-BD31-4B8C-83A1-F6EECF244321}">
                <p14:modId xmlns:p14="http://schemas.microsoft.com/office/powerpoint/2010/main" val="53434564"/>
              </p:ext>
            </p:extLst>
          </p:nvPr>
        </p:nvGraphicFramePr>
        <p:xfrm>
          <a:off x="515815" y="2560320"/>
          <a:ext cx="11390636" cy="3578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358439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7</a:t>
            </a:r>
            <a:endParaRPr lang="en-US" sz="5400" b="1" dirty="0">
              <a:solidFill>
                <a:schemeClr val="bg1"/>
              </a:solidFill>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C35C9D85-C5C5-4BA5-85E5-F834391752A4}"/>
              </a:ext>
            </a:extLst>
          </p:cNvPr>
          <p:cNvSpPr txBox="1">
            <a:spLocks/>
          </p:cNvSpPr>
          <p:nvPr/>
        </p:nvSpPr>
        <p:spPr>
          <a:xfrm>
            <a:off x="0" y="2506662"/>
            <a:ext cx="1184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How many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high school seniors </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reported having used prescription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opioids</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non-medically?</a:t>
            </a:r>
          </a:p>
          <a:p>
            <a:pPr marL="914400" lvl="1" indent="-457200">
              <a:buClr>
                <a:srgbClr val="0190BD"/>
              </a:buClr>
              <a:buFont typeface="+mj-lt"/>
              <a:buAutoNum type="alphaLcParenR"/>
            </a:pPr>
            <a:endParaRPr lang="en-US" dirty="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Font typeface="+mj-lt"/>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1 in 100</a:t>
            </a:r>
          </a:p>
          <a:p>
            <a:pPr marL="914400" lvl="1" indent="-457200">
              <a:buClr>
                <a:srgbClr val="0190BD"/>
              </a:buClr>
              <a:buFont typeface="+mj-lt"/>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1 in 25</a:t>
            </a:r>
          </a:p>
          <a:p>
            <a:pPr marL="914400" lvl="1" indent="-457200">
              <a:buClr>
                <a:srgbClr val="0190BD"/>
              </a:buClr>
              <a:buFont typeface="+mj-lt"/>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1 in </a:t>
            </a:r>
            <a:r>
              <a:rPr lang="en-US" dirty="0">
                <a:solidFill>
                  <a:srgbClr val="303363"/>
                </a:solidFill>
                <a:latin typeface="Verdana" panose="020B0604030504040204" pitchFamily="34" charset="0"/>
                <a:ea typeface="Verdana" panose="020B0604030504040204" pitchFamily="34" charset="0"/>
                <a:cs typeface="Verdana" panose="020B0604030504040204" pitchFamily="34" charset="0"/>
              </a:rPr>
              <a:t>8</a:t>
            </a:r>
            <a:endPar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Font typeface="+mj-lt"/>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All of them. Except my kids.</a:t>
            </a:r>
          </a:p>
          <a:p>
            <a:pPr marL="457200" lvl="1" indent="0">
              <a:buNone/>
            </a:pPr>
            <a:endParaRPr lang="en-US" dirty="0"/>
          </a:p>
        </p:txBody>
      </p:sp>
    </p:spTree>
    <p:extLst>
      <p:ext uri="{BB962C8B-B14F-4D97-AF65-F5344CB8AC3E}">
        <p14:creationId xmlns:p14="http://schemas.microsoft.com/office/powerpoint/2010/main" val="2843791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Use of Drugs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38055051"/>
              </p:ext>
            </p:extLst>
          </p:nvPr>
        </p:nvGraphicFramePr>
        <p:xfrm>
          <a:off x="1542197" y="2715904"/>
          <a:ext cx="9130351" cy="2669503"/>
        </p:xfrm>
        <a:graphic>
          <a:graphicData uri="http://schemas.openxmlformats.org/drawingml/2006/table">
            <a:tbl>
              <a:tblPr firstRow="1" firstCol="1" bandRow="1"/>
              <a:tblGrid>
                <a:gridCol w="5641154">
                  <a:extLst>
                    <a:ext uri="{9D8B030D-6E8A-4147-A177-3AD203B41FA5}">
                      <a16:colId xmlns:a16="http://schemas.microsoft.com/office/drawing/2014/main" val="4263946887"/>
                    </a:ext>
                  </a:extLst>
                </a:gridCol>
                <a:gridCol w="1806487">
                  <a:extLst>
                    <a:ext uri="{9D8B030D-6E8A-4147-A177-3AD203B41FA5}">
                      <a16:colId xmlns:a16="http://schemas.microsoft.com/office/drawing/2014/main" val="2919398753"/>
                    </a:ext>
                  </a:extLst>
                </a:gridCol>
                <a:gridCol w="1682710">
                  <a:extLst>
                    <a:ext uri="{9D8B030D-6E8A-4147-A177-3AD203B41FA5}">
                      <a16:colId xmlns:a16="http://schemas.microsoft.com/office/drawing/2014/main" val="591150205"/>
                    </a:ext>
                  </a:extLst>
                </a:gridCol>
              </a:tblGrid>
              <a:tr h="1023583">
                <a:tc>
                  <a:txBody>
                    <a:bodyPr/>
                    <a:lstStyle/>
                    <a:p>
                      <a:pPr marL="0" marR="0">
                        <a:spcBef>
                          <a:spcPts val="0"/>
                        </a:spcBef>
                        <a:spcAft>
                          <a:spcPts val="0"/>
                        </a:spcAft>
                      </a:pPr>
                      <a:r>
                        <a:rPr lang="en-US" sz="2400"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Students who reported </a:t>
                      </a:r>
                      <a:r>
                        <a:rPr lang="en-US" sz="2400" dirty="0" smtClean="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using illicit drugs in the past 30 days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40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2005	</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40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2019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1329853632"/>
                  </a:ext>
                </a:extLst>
              </a:tr>
              <a:tr h="581395">
                <a:tc>
                  <a:txBody>
                    <a:bodyPr/>
                    <a:lstStyle/>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8</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th</a:t>
                      </a:r>
                      <a:r>
                        <a:rPr lang="en-US" sz="2400" dirty="0">
                          <a:effectLst/>
                          <a:latin typeface="Verdana" panose="020B0604030504040204" pitchFamily="34" charset="0"/>
                          <a:ea typeface="Verdana" panose="020B0604030504040204" pitchFamily="34" charset="0"/>
                          <a:cs typeface="Times New Roman" panose="02020603050405020304" pitchFamily="18" charset="0"/>
                        </a:rPr>
                        <a:t> grade 	</a:t>
                      </a:r>
                      <a:endParaRPr lang="en-US" sz="24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8%</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9%</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2262246232"/>
                  </a:ext>
                </a:extLst>
              </a:tr>
              <a:tr h="581395">
                <a:tc>
                  <a:txBody>
                    <a:bodyPr/>
                    <a:lstStyle/>
                    <a:p>
                      <a:pPr marL="0"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12</a:t>
                      </a:r>
                      <a:r>
                        <a:rPr lang="en-US" sz="2400" baseline="30000" dirty="0">
                          <a:effectLst/>
                          <a:latin typeface="Verdana" panose="020B0604030504040204" pitchFamily="34" charset="0"/>
                          <a:ea typeface="Verdana" panose="020B0604030504040204" pitchFamily="34" charset="0"/>
                          <a:cs typeface="Times New Roman" panose="02020603050405020304" pitchFamily="18" charset="0"/>
                        </a:rPr>
                        <a:t>th</a:t>
                      </a:r>
                      <a:r>
                        <a:rPr lang="en-US" sz="2400" dirty="0">
                          <a:effectLst/>
                          <a:latin typeface="Verdana" panose="020B0604030504040204" pitchFamily="34" charset="0"/>
                          <a:ea typeface="Verdana" panose="020B0604030504040204" pitchFamily="34" charset="0"/>
                          <a:cs typeface="Times New Roman" panose="02020603050405020304" pitchFamily="18" charset="0"/>
                        </a:rPr>
                        <a:t> </a:t>
                      </a: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grade</a:t>
                      </a:r>
                    </a:p>
                    <a:p>
                      <a:pPr marL="0" marR="0">
                        <a:spcBef>
                          <a:spcPts val="0"/>
                        </a:spcBef>
                        <a:spcAft>
                          <a:spcPts val="0"/>
                        </a:spcAft>
                      </a:pPr>
                      <a:endParaRPr lang="en-US" sz="2400" dirty="0" smtClean="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23%</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dirty="0" smtClean="0">
                          <a:effectLst/>
                          <a:latin typeface="Verdana" panose="020B0604030504040204" pitchFamily="34" charset="0"/>
                          <a:ea typeface="Verdana" panose="020B0604030504040204" pitchFamily="34" charset="0"/>
                          <a:cs typeface="Times New Roman" panose="02020603050405020304" pitchFamily="18" charset="0"/>
                        </a:rPr>
                        <a:t>25%</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3022139981"/>
                  </a:ext>
                </a:extLst>
              </a:tr>
            </a:tbl>
          </a:graphicData>
        </a:graphic>
      </p:graphicFrame>
    </p:spTree>
    <p:extLst>
      <p:ext uri="{BB962C8B-B14F-4D97-AF65-F5344CB8AC3E}">
        <p14:creationId xmlns:p14="http://schemas.microsoft.com/office/powerpoint/2010/main" val="379675037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a:solidFill>
                  <a:schemeClr val="bg1"/>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Market Share</a:t>
            </a: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63766828"/>
              </p:ext>
            </p:extLst>
          </p:nvPr>
        </p:nvGraphicFramePr>
        <p:xfrm>
          <a:off x="1555845" y="2797789"/>
          <a:ext cx="9103056" cy="2606725"/>
        </p:xfrm>
        <a:graphic>
          <a:graphicData uri="http://schemas.openxmlformats.org/drawingml/2006/table">
            <a:tbl>
              <a:tblPr firstRow="1" firstCol="1" bandRow="1"/>
              <a:tblGrid>
                <a:gridCol w="4171941">
                  <a:extLst>
                    <a:ext uri="{9D8B030D-6E8A-4147-A177-3AD203B41FA5}">
                      <a16:colId xmlns:a16="http://schemas.microsoft.com/office/drawing/2014/main" val="4047091314"/>
                    </a:ext>
                  </a:extLst>
                </a:gridCol>
                <a:gridCol w="4931115">
                  <a:extLst>
                    <a:ext uri="{9D8B030D-6E8A-4147-A177-3AD203B41FA5}">
                      <a16:colId xmlns:a16="http://schemas.microsoft.com/office/drawing/2014/main" val="3124328843"/>
                    </a:ext>
                  </a:extLst>
                </a:gridCol>
              </a:tblGrid>
              <a:tr h="521345">
                <a:tc>
                  <a:txBody>
                    <a:bodyPr/>
                    <a:lstStyle/>
                    <a:p>
                      <a:pPr marL="0" marR="0">
                        <a:spcBef>
                          <a:spcPts val="0"/>
                        </a:spcBef>
                        <a:spcAft>
                          <a:spcPts val="0"/>
                        </a:spcAft>
                      </a:pPr>
                      <a:r>
                        <a:rPr lang="en-US" sz="2400" b="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Age Group</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spcBef>
                          <a:spcPts val="0"/>
                        </a:spcBef>
                        <a:spcAft>
                          <a:spcPts val="0"/>
                        </a:spcAft>
                      </a:pPr>
                      <a:r>
                        <a:rPr lang="en-US" sz="2400" b="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Pediatric Dentist Share</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3154332128"/>
                  </a:ext>
                </a:extLst>
              </a:tr>
              <a:tr h="521345">
                <a:tc>
                  <a:txBody>
                    <a:bodyPr/>
                    <a:lstStyle/>
                    <a:p>
                      <a:pPr marL="0" marR="0">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Under 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43%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1172339104"/>
                  </a:ext>
                </a:extLst>
              </a:tr>
              <a:tr h="521345">
                <a:tc>
                  <a:txBody>
                    <a:bodyPr/>
                    <a:lstStyle/>
                    <a:p>
                      <a:pPr marL="0" marR="0">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2 to 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40%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387206010"/>
                  </a:ext>
                </a:extLst>
              </a:tr>
              <a:tr h="521345">
                <a:tc>
                  <a:txBody>
                    <a:bodyPr/>
                    <a:lstStyle/>
                    <a:p>
                      <a:pPr marL="0" marR="0">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5 to 17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23%</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943157878"/>
                  </a:ext>
                </a:extLst>
              </a:tr>
              <a:tr h="521345">
                <a:tc>
                  <a:txBody>
                    <a:bodyPr/>
                    <a:lstStyle/>
                    <a:p>
                      <a:pPr marL="0" marR="0">
                        <a:spcBef>
                          <a:spcPts val="0"/>
                        </a:spcBef>
                        <a:spcAft>
                          <a:spcPts val="0"/>
                        </a:spcAft>
                      </a:pPr>
                      <a:r>
                        <a:rPr lang="en-US" sz="2400">
                          <a:effectLst/>
                          <a:latin typeface="Verdana" panose="020B0604030504040204" pitchFamily="34" charset="0"/>
                          <a:ea typeface="Verdana" panose="020B0604030504040204" pitchFamily="34" charset="0"/>
                          <a:cs typeface="Times New Roman" panose="02020603050405020304" pitchFamily="18" charset="0"/>
                        </a:rPr>
                        <a:t>Under 17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26%</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147883608"/>
                  </a:ext>
                </a:extLst>
              </a:tr>
            </a:tbl>
          </a:graphicData>
        </a:graphic>
      </p:graphicFrame>
    </p:spTree>
    <p:extLst>
      <p:ext uri="{BB962C8B-B14F-4D97-AF65-F5344CB8AC3E}">
        <p14:creationId xmlns:p14="http://schemas.microsoft.com/office/powerpoint/2010/main" val="424604094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38328"/>
            <a:ext cx="10972800" cy="1108335"/>
          </a:xfrm>
        </p:spPr>
        <p:txBody>
          <a:bodyPr>
            <a:normAutofit/>
          </a:bodyPr>
          <a:lstStyle/>
          <a:p>
            <a:pPr algn="l"/>
            <a:r>
              <a:rPr lang="en-US" sz="4000" b="1" dirty="0">
                <a:effectLst>
                  <a:outerShdw blurRad="38100" dist="38100" dir="2700000" algn="tl">
                    <a:srgbClr val="000000">
                      <a:alpha val="43137"/>
                    </a:srgbClr>
                  </a:outerShdw>
                </a:effectLst>
                <a:latin typeface="Calibri Light" panose="020F0302020204030204" pitchFamily="34" charset="0"/>
              </a:rPr>
              <a:t>Mental Health Impact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9819" y="1295401"/>
            <a:ext cx="7472363" cy="47412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2280651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General Health and Oral Health</a:t>
            </a:r>
            <a:endParaRPr lang="en-US" sz="54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838200" y="1979084"/>
            <a:ext cx="6096000" cy="3970318"/>
          </a:xfrm>
          <a:prstGeom prst="rect">
            <a:avLst/>
          </a:prstGeom>
        </p:spPr>
        <p:txBody>
          <a:bodyPr>
            <a:spAutoFit/>
          </a:bodyPr>
          <a:lstStyle/>
          <a:p>
            <a:r>
              <a:rPr lang="en-US" sz="2100" b="1" dirty="0">
                <a:solidFill>
                  <a:srgbClr val="303363"/>
                </a:solidFill>
                <a:latin typeface="Verdana" panose="020B0604030504040204" pitchFamily="34" charset="0"/>
                <a:ea typeface="Verdana" panose="020B0604030504040204" pitchFamily="34" charset="0"/>
                <a:cs typeface="Verdana" panose="020B0604030504040204" pitchFamily="34" charset="0"/>
              </a:rPr>
              <a:t>Tooth decay is associated with:</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Life-threatening infection </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Significant pain</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Chewing difficulty </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Malnutrition </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Delayed or insufficient growth </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Poor speech articulation</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Poor sleep habits</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Low self-esteem</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Social ostracism </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Poor school performance </a:t>
            </a:r>
          </a:p>
          <a:p>
            <a:pPr marL="285750" lvl="0" indent="-285750">
              <a:buClr>
                <a:srgbClr val="0190BD"/>
              </a:buClr>
              <a:buFont typeface="Calibri" panose="020F0502020204030204" pitchFamily="34" charset="0"/>
              <a:buChar char="*"/>
            </a:pPr>
            <a:r>
              <a:rPr lang="en-US" sz="2100" dirty="0">
                <a:solidFill>
                  <a:srgbClr val="303363"/>
                </a:solidFill>
                <a:latin typeface="Verdana" panose="020B0604030504040204" pitchFamily="34" charset="0"/>
                <a:ea typeface="Verdana" panose="020B0604030504040204" pitchFamily="34" charset="0"/>
                <a:cs typeface="Verdana" panose="020B0604030504040204" pitchFamily="34" charset="0"/>
              </a:rPr>
              <a:t>Diminished quality of life</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9549" y="2917371"/>
            <a:ext cx="3537381" cy="2357627"/>
          </a:xfrm>
          <a:prstGeom prst="rect">
            <a:avLst/>
          </a:prstGeom>
          <a:ln>
            <a:solidFill>
              <a:srgbClr val="303363"/>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01770760"/>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Oral Health</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0362" y="1825625"/>
            <a:ext cx="6334125" cy="4211520"/>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5646455"/>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Caries Prevalence by Age</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58785365"/>
              </p:ext>
            </p:extLst>
          </p:nvPr>
        </p:nvGraphicFramePr>
        <p:xfrm>
          <a:off x="3048000" y="2713892"/>
          <a:ext cx="6095999" cy="2795524"/>
        </p:xfrm>
        <a:graphic>
          <a:graphicData uri="http://schemas.openxmlformats.org/drawingml/2006/table">
            <a:tbl>
              <a:tblPr firstRow="1" bandRow="1">
                <a:effectLst>
                  <a:outerShdw blurRad="63500" sx="102000" sy="102000" algn="ctr" rotWithShape="0">
                    <a:prstClr val="black">
                      <a:alpha val="40000"/>
                    </a:prstClr>
                  </a:outerShdw>
                </a:effectLst>
              </a:tblPr>
              <a:tblGrid>
                <a:gridCol w="2590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599">
                  <a:extLst>
                    <a:ext uri="{9D8B030D-6E8A-4147-A177-3AD203B41FA5}">
                      <a16:colId xmlns:a16="http://schemas.microsoft.com/office/drawing/2014/main" val="20002"/>
                    </a:ext>
                  </a:extLst>
                </a:gridCol>
              </a:tblGrid>
              <a:tr h="838200">
                <a:tc>
                  <a:txBody>
                    <a:bodyPr/>
                    <a:lstStyle/>
                    <a:p>
                      <a:pPr marL="0" marR="0" algn="l">
                        <a:spcBef>
                          <a:spcPts val="0"/>
                        </a:spcBef>
                        <a:spcAft>
                          <a:spcPts val="0"/>
                        </a:spcAft>
                      </a:pPr>
                      <a:r>
                        <a:rPr lang="en-US" sz="2000" b="1" dirty="0" smtClean="0">
                          <a:solidFill>
                            <a:schemeClr val="bg1"/>
                          </a:solidFill>
                          <a:effectLst/>
                          <a:latin typeface="+mn-lt"/>
                          <a:ea typeface="Calibri"/>
                          <a:cs typeface="Arial"/>
                        </a:rPr>
                        <a:t>Age of Child</a:t>
                      </a:r>
                      <a:endParaRPr lang="en-US" sz="2000" b="0" i="0" u="none" strike="noStrike" dirty="0">
                        <a:solidFill>
                          <a:schemeClr val="bg1"/>
                        </a:solidFill>
                        <a:effectLst/>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99D6"/>
                    </a:solidFill>
                  </a:tcPr>
                </a:tc>
                <a:tc>
                  <a:txBody>
                    <a:bodyPr/>
                    <a:lstStyle/>
                    <a:p>
                      <a:pPr marL="0" marR="0" algn="l">
                        <a:spcBef>
                          <a:spcPts val="0"/>
                        </a:spcBef>
                        <a:spcAft>
                          <a:spcPts val="0"/>
                        </a:spcAft>
                      </a:pPr>
                      <a:r>
                        <a:rPr lang="en-US" sz="2000" b="1" dirty="0" smtClean="0">
                          <a:solidFill>
                            <a:schemeClr val="bg1"/>
                          </a:solidFill>
                          <a:effectLst/>
                          <a:latin typeface="+mn-lt"/>
                          <a:ea typeface="Calibri"/>
                          <a:cs typeface="Arial"/>
                        </a:rPr>
                        <a:t>Total </a:t>
                      </a:r>
                      <a:endParaRPr lang="en-US" sz="2000" dirty="0" smtClean="0">
                        <a:solidFill>
                          <a:schemeClr val="bg1"/>
                        </a:solidFill>
                        <a:effectLst/>
                        <a:latin typeface="+mn-lt"/>
                        <a:ea typeface="Calibri"/>
                        <a:cs typeface="Times New Roman"/>
                      </a:endParaRPr>
                    </a:p>
                    <a:p>
                      <a:pPr marL="0" marR="0" algn="l">
                        <a:spcBef>
                          <a:spcPts val="0"/>
                        </a:spcBef>
                        <a:spcAft>
                          <a:spcPts val="0"/>
                        </a:spcAft>
                      </a:pPr>
                      <a:r>
                        <a:rPr lang="en-US" sz="2000" b="1" dirty="0" smtClean="0">
                          <a:solidFill>
                            <a:schemeClr val="bg1"/>
                          </a:solidFill>
                          <a:effectLst/>
                          <a:latin typeface="+mn-lt"/>
                          <a:ea typeface="Calibri"/>
                          <a:cs typeface="Arial"/>
                        </a:rPr>
                        <a:t>Caries</a:t>
                      </a:r>
                      <a:endParaRPr lang="en-US" sz="2000" dirty="0" smtClean="0">
                        <a:solidFill>
                          <a:schemeClr val="bg1"/>
                        </a:solidFill>
                        <a:effectLst/>
                        <a:latin typeface="+mn-lt"/>
                        <a:ea typeface="Calibri"/>
                        <a:cs typeface="Times New Roman"/>
                      </a:endParaRPr>
                    </a:p>
                    <a:p>
                      <a:pPr marL="0" algn="l" rtl="0" eaLnBrk="1" fontAlgn="t" latinLnBrk="0" hangingPunct="1">
                        <a:spcBef>
                          <a:spcPts val="0"/>
                        </a:spcBef>
                        <a:spcAft>
                          <a:spcPts val="0"/>
                        </a:spcAft>
                      </a:pPr>
                      <a:endParaRPr lang="en-US" sz="2000" b="0" i="0" u="none" strike="noStrike" dirty="0">
                        <a:solidFill>
                          <a:schemeClr val="bg1"/>
                        </a:solidFill>
                        <a:effectLst/>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99D6"/>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000" b="1" dirty="0" smtClean="0">
                          <a:solidFill>
                            <a:schemeClr val="bg1"/>
                          </a:solidFill>
                          <a:effectLst/>
                          <a:latin typeface="+mn-lt"/>
                          <a:ea typeface="Calibri"/>
                          <a:cs typeface="Arial"/>
                        </a:rPr>
                        <a:t>Untreated Caries</a:t>
                      </a:r>
                      <a:endParaRPr lang="en-US" sz="2000" dirty="0" smtClean="0">
                        <a:solidFill>
                          <a:schemeClr val="bg1"/>
                        </a:solidFill>
                        <a:effectLst/>
                        <a:latin typeface="+mn-lt"/>
                        <a:ea typeface="Calibri"/>
                        <a:cs typeface="Times New Roman"/>
                      </a:endParaRPr>
                    </a:p>
                    <a:p>
                      <a:pPr marL="0" algn="l" rtl="0" eaLnBrk="1" fontAlgn="t" latinLnBrk="0" hangingPunct="1">
                        <a:spcBef>
                          <a:spcPts val="0"/>
                        </a:spcBef>
                        <a:spcAft>
                          <a:spcPts val="0"/>
                        </a:spcAft>
                      </a:pPr>
                      <a:endParaRPr lang="en-US" sz="2000" b="0" i="0" u="none" strike="noStrike" dirty="0">
                        <a:solidFill>
                          <a:schemeClr val="bg1"/>
                        </a:solidFill>
                        <a:effectLst/>
                        <a:latin typeface="+mn-l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F99D6"/>
                    </a:solidFill>
                  </a:tcPr>
                </a:tc>
                <a:extLst>
                  <a:ext uri="{0D108BD9-81ED-4DB2-BD59-A6C34878D82A}">
                    <a16:rowId xmlns:a16="http://schemas.microsoft.com/office/drawing/2014/main" val="10000"/>
                  </a:ext>
                </a:extLst>
              </a:tr>
              <a:tr h="447421">
                <a:tc>
                  <a:txBody>
                    <a:bodyPr/>
                    <a:lstStyle/>
                    <a:p>
                      <a:pPr marL="0" marR="0" algn="l">
                        <a:spcBef>
                          <a:spcPts val="0"/>
                        </a:spcBef>
                        <a:spcAft>
                          <a:spcPts val="0"/>
                        </a:spcAft>
                      </a:pPr>
                      <a:r>
                        <a:rPr lang="en-US" sz="2000" dirty="0" smtClean="0">
                          <a:effectLst/>
                          <a:latin typeface="+mn-lt"/>
                          <a:ea typeface="Calibri"/>
                          <a:cs typeface="Times New Roman"/>
                        </a:rPr>
                        <a:t>2 – 5 </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EF0"/>
                    </a:solidFill>
                  </a:tcPr>
                </a:tc>
                <a:tc>
                  <a:txBody>
                    <a:bodyPr/>
                    <a:lstStyle/>
                    <a:p>
                      <a:pPr marL="0" marR="0" algn="r">
                        <a:spcBef>
                          <a:spcPts val="0"/>
                        </a:spcBef>
                        <a:spcAft>
                          <a:spcPts val="0"/>
                        </a:spcAft>
                      </a:pPr>
                      <a:r>
                        <a:rPr lang="en-US" sz="2000" dirty="0" smtClean="0">
                          <a:effectLst/>
                          <a:latin typeface="+mn-lt"/>
                          <a:ea typeface="Calibri"/>
                          <a:cs typeface="Times New Roman"/>
                        </a:rPr>
                        <a:t>18%</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EF0"/>
                    </a:solidFill>
                  </a:tcPr>
                </a:tc>
                <a:tc>
                  <a:txBody>
                    <a:bodyPr/>
                    <a:lstStyle/>
                    <a:p>
                      <a:pPr marL="0" marR="0" algn="r">
                        <a:spcBef>
                          <a:spcPts val="0"/>
                        </a:spcBef>
                        <a:spcAft>
                          <a:spcPts val="0"/>
                        </a:spcAft>
                      </a:pPr>
                      <a:r>
                        <a:rPr lang="en-US" sz="2000" dirty="0" smtClean="0">
                          <a:effectLst/>
                          <a:latin typeface="+mn-lt"/>
                          <a:ea typeface="Calibri"/>
                          <a:cs typeface="Times New Roman"/>
                        </a:rPr>
                        <a:t>5%</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EF0"/>
                    </a:solidFill>
                  </a:tcPr>
                </a:tc>
                <a:extLst>
                  <a:ext uri="{0D108BD9-81ED-4DB2-BD59-A6C34878D82A}">
                    <a16:rowId xmlns:a16="http://schemas.microsoft.com/office/drawing/2014/main" val="10001"/>
                  </a:ext>
                </a:extLst>
              </a:tr>
              <a:tr h="447421">
                <a:tc>
                  <a:txBody>
                    <a:bodyPr/>
                    <a:lstStyle/>
                    <a:p>
                      <a:pPr marL="0" marR="0" algn="l">
                        <a:spcBef>
                          <a:spcPts val="0"/>
                        </a:spcBef>
                        <a:spcAft>
                          <a:spcPts val="0"/>
                        </a:spcAft>
                      </a:pPr>
                      <a:r>
                        <a:rPr lang="en-US" sz="2000" dirty="0" smtClean="0">
                          <a:effectLst/>
                          <a:latin typeface="+mn-lt"/>
                          <a:ea typeface="Calibri"/>
                          <a:cs typeface="Times New Roman"/>
                        </a:rPr>
                        <a:t>6 – 11 </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c>
                  <a:txBody>
                    <a:bodyPr/>
                    <a:lstStyle/>
                    <a:p>
                      <a:pPr marL="0" marR="0" algn="r">
                        <a:spcBef>
                          <a:spcPts val="0"/>
                        </a:spcBef>
                        <a:spcAft>
                          <a:spcPts val="0"/>
                        </a:spcAft>
                      </a:pPr>
                      <a:r>
                        <a:rPr lang="en-US" sz="2000" dirty="0" smtClean="0">
                          <a:effectLst/>
                          <a:latin typeface="+mn-lt"/>
                          <a:ea typeface="Calibri"/>
                          <a:cs typeface="Times New Roman"/>
                        </a:rPr>
                        <a:t>45%</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c>
                  <a:txBody>
                    <a:bodyPr/>
                    <a:lstStyle/>
                    <a:p>
                      <a:pPr marL="0" marR="0" algn="r">
                        <a:spcBef>
                          <a:spcPts val="0"/>
                        </a:spcBef>
                        <a:spcAft>
                          <a:spcPts val="0"/>
                        </a:spcAft>
                      </a:pPr>
                      <a:r>
                        <a:rPr lang="en-US" sz="2000" dirty="0" smtClean="0">
                          <a:effectLst/>
                          <a:latin typeface="+mn-lt"/>
                          <a:ea typeface="Calibri"/>
                          <a:cs typeface="Times New Roman"/>
                        </a:rPr>
                        <a:t>15%</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extLst>
                  <a:ext uri="{0D108BD9-81ED-4DB2-BD59-A6C34878D82A}">
                    <a16:rowId xmlns:a16="http://schemas.microsoft.com/office/drawing/2014/main" val="10002"/>
                  </a:ext>
                </a:extLst>
              </a:tr>
              <a:tr h="447421">
                <a:tc>
                  <a:txBody>
                    <a:bodyPr/>
                    <a:lstStyle/>
                    <a:p>
                      <a:pPr marL="0" marR="0" algn="l">
                        <a:spcBef>
                          <a:spcPts val="0"/>
                        </a:spcBef>
                        <a:spcAft>
                          <a:spcPts val="0"/>
                        </a:spcAft>
                      </a:pPr>
                      <a:r>
                        <a:rPr lang="en-US" sz="2000" dirty="0" smtClean="0">
                          <a:effectLst/>
                          <a:latin typeface="+mn-lt"/>
                          <a:ea typeface="Calibri"/>
                          <a:cs typeface="Times New Roman"/>
                        </a:rPr>
                        <a:t>12 – 19 </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EF0"/>
                    </a:solidFill>
                  </a:tcPr>
                </a:tc>
                <a:tc>
                  <a:txBody>
                    <a:bodyPr/>
                    <a:lstStyle/>
                    <a:p>
                      <a:pPr marL="0" marR="0" algn="r">
                        <a:spcBef>
                          <a:spcPts val="0"/>
                        </a:spcBef>
                        <a:spcAft>
                          <a:spcPts val="0"/>
                        </a:spcAft>
                      </a:pPr>
                      <a:r>
                        <a:rPr lang="en-US" sz="2000" dirty="0" smtClean="0">
                          <a:effectLst/>
                          <a:latin typeface="+mn-lt"/>
                          <a:ea typeface="Calibri"/>
                          <a:cs typeface="Times New Roman"/>
                        </a:rPr>
                        <a:t>54%</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EF0"/>
                    </a:solidFill>
                  </a:tcPr>
                </a:tc>
                <a:tc>
                  <a:txBody>
                    <a:bodyPr/>
                    <a:lstStyle/>
                    <a:p>
                      <a:pPr marL="0" marR="0" algn="r">
                        <a:spcBef>
                          <a:spcPts val="0"/>
                        </a:spcBef>
                        <a:spcAft>
                          <a:spcPts val="0"/>
                        </a:spcAft>
                      </a:pPr>
                      <a:r>
                        <a:rPr lang="en-US" sz="2000" dirty="0" smtClean="0">
                          <a:effectLst/>
                          <a:latin typeface="+mn-lt"/>
                          <a:ea typeface="Calibri"/>
                          <a:cs typeface="Times New Roman"/>
                        </a:rPr>
                        <a:t>13%</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EF0"/>
                    </a:solidFill>
                  </a:tcPr>
                </a:tc>
                <a:extLst>
                  <a:ext uri="{0D108BD9-81ED-4DB2-BD59-A6C34878D82A}">
                    <a16:rowId xmlns:a16="http://schemas.microsoft.com/office/drawing/2014/main" val="10003"/>
                  </a:ext>
                </a:extLst>
              </a:tr>
              <a:tr h="447421">
                <a:tc>
                  <a:txBody>
                    <a:bodyPr/>
                    <a:lstStyle/>
                    <a:p>
                      <a:pPr marL="0" marR="0" algn="l">
                        <a:spcBef>
                          <a:spcPts val="0"/>
                        </a:spcBef>
                        <a:spcAft>
                          <a:spcPts val="0"/>
                        </a:spcAft>
                      </a:pPr>
                      <a:r>
                        <a:rPr lang="en-US" sz="2000" dirty="0" smtClean="0">
                          <a:effectLst/>
                          <a:latin typeface="+mn-lt"/>
                          <a:ea typeface="Calibri"/>
                          <a:cs typeface="Times New Roman"/>
                        </a:rPr>
                        <a:t>2 – 19 </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c>
                  <a:txBody>
                    <a:bodyPr/>
                    <a:lstStyle/>
                    <a:p>
                      <a:pPr marL="0" marR="0" algn="r">
                        <a:spcBef>
                          <a:spcPts val="0"/>
                        </a:spcBef>
                        <a:spcAft>
                          <a:spcPts val="0"/>
                        </a:spcAft>
                      </a:pPr>
                      <a:r>
                        <a:rPr lang="en-US" sz="2000" dirty="0" smtClean="0">
                          <a:effectLst/>
                          <a:latin typeface="+mn-lt"/>
                          <a:ea typeface="Calibri"/>
                          <a:cs typeface="Times New Roman"/>
                        </a:rPr>
                        <a:t>43%</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tc>
                  <a:txBody>
                    <a:bodyPr/>
                    <a:lstStyle/>
                    <a:p>
                      <a:pPr marL="0" marR="0" algn="r">
                        <a:spcBef>
                          <a:spcPts val="0"/>
                        </a:spcBef>
                        <a:spcAft>
                          <a:spcPts val="0"/>
                        </a:spcAft>
                      </a:pPr>
                      <a:r>
                        <a:rPr lang="en-US" sz="2000" dirty="0" smtClean="0">
                          <a:effectLst/>
                          <a:latin typeface="+mn-lt"/>
                          <a:ea typeface="Calibri"/>
                          <a:cs typeface="Times New Roman"/>
                        </a:rPr>
                        <a:t>13%</a:t>
                      </a:r>
                      <a:endParaRPr lang="en-US" sz="2000" dirty="0">
                        <a:effectLst/>
                        <a:latin typeface="+mn-lt"/>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08225445"/>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8</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Content Placeholder 2">
            <a:extLst>
              <a:ext uri="{FF2B5EF4-FFF2-40B4-BE49-F238E27FC236}">
                <a16:creationId xmlns:a16="http://schemas.microsoft.com/office/drawing/2014/main" id="{C35C9D85-C5C5-4BA5-85E5-F834391752A4}"/>
              </a:ext>
            </a:extLst>
          </p:cNvPr>
          <p:cNvSpPr txBox="1">
            <a:spLocks/>
          </p:cNvSpPr>
          <p:nvPr/>
        </p:nvSpPr>
        <p:spPr>
          <a:xfrm>
            <a:off x="0" y="2506662"/>
            <a:ext cx="1184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Which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race or ethnicity </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had the highest prevalence of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total dental caries </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 2021?</a:t>
            </a:r>
          </a:p>
          <a:p>
            <a:pPr marL="457200" lvl="1" indent="0">
              <a:buNone/>
            </a:pPr>
            <a:endPar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White</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Black </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Hispanic</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Asian</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American Indian/Alaska Native</a:t>
            </a:r>
            <a:endParaRPr lang="en-US" dirty="0"/>
          </a:p>
        </p:txBody>
      </p:sp>
    </p:spTree>
    <p:extLst>
      <p:ext uri="{BB962C8B-B14F-4D97-AF65-F5344CB8AC3E}">
        <p14:creationId xmlns:p14="http://schemas.microsoft.com/office/powerpoint/2010/main" val="10738980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fontScale="90000"/>
          </a:bodyPr>
          <a:lstStyle/>
          <a:p>
            <a:r>
              <a:rPr lang="en-US" sz="5400" b="1" dirty="0" smtClean="0">
                <a:solidFill>
                  <a:schemeClr val="bg1"/>
                </a:solidFill>
                <a:effectLst>
                  <a:outerShdw blurRad="38100" dist="38100" dir="2700000" algn="tl">
                    <a:srgbClr val="000000">
                      <a:alpha val="43137"/>
                    </a:srgbClr>
                  </a:outerShdw>
                </a:effectLst>
              </a:rPr>
              <a:t>Caries Prevalence by Age, Race and Ethnicity, and Poverty Status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5" name="Rectangle 4"/>
          <p:cNvSpPr/>
          <p:nvPr/>
        </p:nvSpPr>
        <p:spPr>
          <a:xfrm>
            <a:off x="3974275" y="6501905"/>
            <a:ext cx="5027221" cy="246221"/>
          </a:xfrm>
          <a:prstGeom prst="rect">
            <a:avLst/>
          </a:prstGeom>
        </p:spPr>
        <p:txBody>
          <a:bodyPr wrap="square">
            <a:spAutoFit/>
          </a:bodyPr>
          <a:lstStyle/>
          <a:p>
            <a:pPr fontAlgn="base">
              <a:spcBef>
                <a:spcPct val="0"/>
              </a:spcBef>
              <a:spcAft>
                <a:spcPct val="0"/>
              </a:spcAft>
            </a:pPr>
            <a:r>
              <a:rPr lang="en-US" sz="1000" dirty="0">
                <a:solidFill>
                  <a:schemeClr val="tx2"/>
                </a:solidFill>
              </a:rPr>
              <a:t>Source: America’s Children: Key National Indicators of Well-Being, 2020, www.childstats.gov</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2491" y="2015630"/>
            <a:ext cx="5516255" cy="355226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1913" y="2033214"/>
            <a:ext cx="5445054" cy="3502577"/>
          </a:xfrm>
          <a:prstGeom prst="rect">
            <a:avLst/>
          </a:prstGeom>
        </p:spPr>
      </p:pic>
    </p:spTree>
    <p:extLst>
      <p:ext uri="{BB962C8B-B14F-4D97-AF65-F5344CB8AC3E}">
        <p14:creationId xmlns:p14="http://schemas.microsoft.com/office/powerpoint/2010/main" val="325480521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Dental Visits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2028" y="1825625"/>
            <a:ext cx="6027944" cy="4006072"/>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9406934"/>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Dental Visits by Age</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6" name="Picture 5"/>
          <p:cNvPicPr>
            <a:picLocks noChangeAspect="1"/>
          </p:cNvPicPr>
          <p:nvPr/>
        </p:nvPicPr>
        <p:blipFill>
          <a:blip r:embed="rId4"/>
          <a:stretch>
            <a:fillRect/>
          </a:stretch>
        </p:blipFill>
        <p:spPr>
          <a:xfrm>
            <a:off x="2513808" y="1600567"/>
            <a:ext cx="7164384" cy="4414096"/>
          </a:xfrm>
          <a:prstGeom prst="rect">
            <a:avLst/>
          </a:prstGeom>
        </p:spPr>
      </p:pic>
    </p:spTree>
    <p:extLst>
      <p:ext uri="{BB962C8B-B14F-4D97-AF65-F5344CB8AC3E}">
        <p14:creationId xmlns:p14="http://schemas.microsoft.com/office/powerpoint/2010/main" val="1398289466"/>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Dental Visits by Race/Ethnicity</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00" y="1825625"/>
            <a:ext cx="7010400" cy="3899563"/>
          </a:xfrm>
          <a:prstGeom prst="rect">
            <a:avLst/>
          </a:prstGeom>
        </p:spPr>
      </p:pic>
    </p:spTree>
    <p:extLst>
      <p:ext uri="{BB962C8B-B14F-4D97-AF65-F5344CB8AC3E}">
        <p14:creationId xmlns:p14="http://schemas.microsoft.com/office/powerpoint/2010/main" val="125150433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Dental Visits by Poverty Status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Picture 3"/>
          <p:cNvPicPr>
            <a:picLocks noChangeAspect="1"/>
          </p:cNvPicPr>
          <p:nvPr/>
        </p:nvPicPr>
        <p:blipFill>
          <a:blip r:embed="rId4"/>
          <a:stretch>
            <a:fillRect/>
          </a:stretch>
        </p:blipFill>
        <p:spPr>
          <a:xfrm>
            <a:off x="2511669" y="1435099"/>
            <a:ext cx="7168661" cy="4648201"/>
          </a:xfrm>
          <a:prstGeom prst="rect">
            <a:avLst/>
          </a:prstGeom>
        </p:spPr>
      </p:pic>
    </p:spTree>
    <p:extLst>
      <p:ext uri="{BB962C8B-B14F-4D97-AF65-F5344CB8AC3E}">
        <p14:creationId xmlns:p14="http://schemas.microsoft.com/office/powerpoint/2010/main" val="15459771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Child Demographics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971550" lvl="1" indent="-514350">
              <a:buAutoNum type="arabicPeriod"/>
            </a:pPr>
            <a:endParaRPr lang="en-US" dirty="0"/>
          </a:p>
          <a:p>
            <a:pPr marL="971550" lvl="1" indent="-514350">
              <a:buAutoNum type="arabicPeriod"/>
            </a:pPr>
            <a:endParaRPr lang="en-US" dirty="0"/>
          </a:p>
        </p:txBody>
      </p:sp>
      <p:pic>
        <p:nvPicPr>
          <p:cNvPr id="4" name="Content Placeholder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3315" y="1825625"/>
            <a:ext cx="5051882" cy="3789639"/>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55141287"/>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Dental Visits by Insurance Type</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511746118"/>
              </p:ext>
            </p:extLst>
          </p:nvPr>
        </p:nvGraphicFramePr>
        <p:xfrm>
          <a:off x="228599" y="2443397"/>
          <a:ext cx="11613631" cy="38685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1488355"/>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Parent Perspectives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Content Placeholder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2408" y="1690688"/>
            <a:ext cx="6416342" cy="4276423"/>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4181576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Parent Referrals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Rectangle 3"/>
          <p:cNvSpPr/>
          <p:nvPr/>
        </p:nvSpPr>
        <p:spPr>
          <a:xfrm>
            <a:off x="469693" y="2500089"/>
            <a:ext cx="11432498" cy="3354765"/>
          </a:xfrm>
          <a:prstGeom prst="rect">
            <a:avLst/>
          </a:prstGeom>
        </p:spPr>
        <p:txBody>
          <a:bodyPr wrap="square">
            <a:spAutoFit/>
          </a:bodyPr>
          <a:lstStyle/>
          <a:p>
            <a:r>
              <a:rPr lang="en-US" sz="2800" dirty="0">
                <a:solidFill>
                  <a:srgbClr val="303363"/>
                </a:solidFill>
                <a:latin typeface="Verdana" panose="020B0604030504040204" pitchFamily="34" charset="0"/>
                <a:ea typeface="Verdana" panose="020B0604030504040204" pitchFamily="34" charset="0"/>
                <a:cs typeface="Verdana" panose="020B0604030504040204" pitchFamily="34" charset="0"/>
              </a:rPr>
              <a:t>Children Offered Advice from Their Healthcare Provider about Need for a Dental Visit</a:t>
            </a:r>
          </a:p>
          <a:p>
            <a:endParaRPr lang="en-US" sz="2800" dirty="0">
              <a:solidFill>
                <a:srgbClr val="303363"/>
              </a:solidFill>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303363"/>
                </a:solidFill>
                <a:latin typeface="Verdana" panose="020B0604030504040204" pitchFamily="34" charset="0"/>
                <a:ea typeface="Verdana" panose="020B0604030504040204" pitchFamily="34" charset="0"/>
                <a:cs typeface="Verdana" panose="020B0604030504040204" pitchFamily="34" charset="0"/>
              </a:rPr>
              <a:t>Children ages 2 – 5 			</a:t>
            </a:r>
            <a:r>
              <a:rPr lang="en-US" sz="28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57</a:t>
            </a:r>
            <a:r>
              <a:rPr lang="en-US" sz="2800" dirty="0">
                <a:solidFill>
                  <a:srgbClr val="0190BD"/>
                </a:solidFill>
                <a:latin typeface="Verdana" panose="020B0604030504040204" pitchFamily="34" charset="0"/>
                <a:ea typeface="Verdana" panose="020B0604030504040204" pitchFamily="34" charset="0"/>
                <a:cs typeface="Verdana" panose="020B0604030504040204" pitchFamily="34" charset="0"/>
              </a:rPr>
              <a:t>% </a:t>
            </a:r>
          </a:p>
          <a:p>
            <a:r>
              <a:rPr lang="en-US" sz="2800" dirty="0">
                <a:solidFill>
                  <a:srgbClr val="303363"/>
                </a:solidFill>
                <a:latin typeface="Verdana" panose="020B0604030504040204" pitchFamily="34" charset="0"/>
                <a:ea typeface="Verdana" panose="020B0604030504040204" pitchFamily="34" charset="0"/>
                <a:cs typeface="Verdana" panose="020B0604030504040204" pitchFamily="34" charset="0"/>
              </a:rPr>
              <a:t>Children ages 6 – 12 			</a:t>
            </a:r>
            <a:r>
              <a:rPr lang="en-US" sz="28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54%</a:t>
            </a:r>
            <a:endParaRPr lang="en-US" sz="2800" dirty="0">
              <a:solidFill>
                <a:srgbClr val="0190BD"/>
              </a:solidFill>
              <a:latin typeface="Verdana" panose="020B0604030504040204" pitchFamily="34" charset="0"/>
              <a:ea typeface="Verdana" panose="020B0604030504040204" pitchFamily="34" charset="0"/>
              <a:cs typeface="Verdana" panose="020B0604030504040204" pitchFamily="34" charset="0"/>
            </a:endParaRPr>
          </a:p>
          <a:p>
            <a:r>
              <a:rPr lang="en-US" sz="2800" dirty="0">
                <a:solidFill>
                  <a:srgbClr val="303363"/>
                </a:solidFill>
                <a:latin typeface="Verdana" panose="020B0604030504040204" pitchFamily="34" charset="0"/>
                <a:ea typeface="Verdana" panose="020B0604030504040204" pitchFamily="34" charset="0"/>
                <a:cs typeface="Verdana" panose="020B0604030504040204" pitchFamily="34" charset="0"/>
              </a:rPr>
              <a:t>Children ages 13 – 17 			</a:t>
            </a:r>
            <a:r>
              <a:rPr lang="en-US" sz="28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46%</a:t>
            </a:r>
            <a:endParaRPr lang="en-US" sz="2800" dirty="0">
              <a:solidFill>
                <a:srgbClr val="0190BD"/>
              </a:solidFill>
              <a:latin typeface="Verdana" panose="020B0604030504040204" pitchFamily="34" charset="0"/>
              <a:ea typeface="Verdana" panose="020B0604030504040204" pitchFamily="34" charset="0"/>
              <a:cs typeface="Verdana" panose="020B0604030504040204" pitchFamily="34" charset="0"/>
            </a:endParaRPr>
          </a:p>
          <a:p>
            <a:r>
              <a:rPr lang="en-US" sz="2800" b="1" dirty="0">
                <a:solidFill>
                  <a:srgbClr val="303363"/>
                </a:solidFill>
                <a:latin typeface="Verdana" panose="020B0604030504040204" pitchFamily="34" charset="0"/>
                <a:ea typeface="Verdana" panose="020B0604030504040204" pitchFamily="34" charset="0"/>
                <a:cs typeface="Verdana" panose="020B0604030504040204" pitchFamily="34" charset="0"/>
              </a:rPr>
              <a:t>Children ages 2 – 17 			</a:t>
            </a:r>
            <a:r>
              <a:rPr lang="en-US" sz="2800" b="1" dirty="0" smtClean="0">
                <a:solidFill>
                  <a:srgbClr val="0190BD"/>
                </a:solidFill>
                <a:latin typeface="Verdana" panose="020B0604030504040204" pitchFamily="34" charset="0"/>
                <a:ea typeface="Verdana" panose="020B0604030504040204" pitchFamily="34" charset="0"/>
                <a:cs typeface="Verdana" panose="020B0604030504040204" pitchFamily="34" charset="0"/>
              </a:rPr>
              <a:t>52%</a:t>
            </a:r>
            <a:endParaRPr lang="en-US" sz="2800" b="1" dirty="0">
              <a:solidFill>
                <a:srgbClr val="0190BD"/>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303363"/>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4069362811"/>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10</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Content Placeholder 2">
            <a:extLst>
              <a:ext uri="{FF2B5EF4-FFF2-40B4-BE49-F238E27FC236}">
                <a16:creationId xmlns:a16="http://schemas.microsoft.com/office/drawing/2014/main" id="{C35C9D85-C5C5-4BA5-85E5-F834391752A4}"/>
              </a:ext>
            </a:extLst>
          </p:cNvPr>
          <p:cNvSpPr txBox="1">
            <a:spLocks/>
          </p:cNvSpPr>
          <p:nvPr/>
        </p:nvSpPr>
        <p:spPr>
          <a:xfrm>
            <a:off x="0" y="2506662"/>
            <a:ext cx="1184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If children have their first dental visit at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four years or younger</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rather than four years or older, their parents benefit from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 average cost savings</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of:</a:t>
            </a:r>
          </a:p>
          <a:p>
            <a:pPr marL="457200" lvl="1" indent="0">
              <a:buNone/>
            </a:pPr>
            <a:endPar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$360</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$695</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No savings, due to the cost of more visits</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Priceless!</a:t>
            </a:r>
          </a:p>
        </p:txBody>
      </p:sp>
    </p:spTree>
    <p:extLst>
      <p:ext uri="{BB962C8B-B14F-4D97-AF65-F5344CB8AC3E}">
        <p14:creationId xmlns:p14="http://schemas.microsoft.com/office/powerpoint/2010/main" val="3118656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44939"/>
            <a:ext cx="9144000" cy="2387600"/>
          </a:xfrm>
        </p:spPr>
        <p:txBody>
          <a:bodyPr>
            <a:normAutofit/>
          </a:bodyPr>
          <a:lstStyle/>
          <a:p>
            <a:r>
              <a:rPr lang="en-US" sz="4800" b="1" dirty="0">
                <a:solidFill>
                  <a:schemeClr val="bg1"/>
                </a:solidFill>
                <a:effectLst>
                  <a:outerShdw blurRad="38100" dist="38100" dir="2700000" algn="tl">
                    <a:srgbClr val="000000">
                      <a:alpha val="43137"/>
                    </a:srgbClr>
                  </a:outerShdw>
                </a:effectLst>
              </a:rPr>
              <a:t>Snapshot of America’s Children</a:t>
            </a:r>
            <a:br>
              <a:rPr lang="en-US" sz="4800" b="1" dirty="0">
                <a:solidFill>
                  <a:schemeClr val="bg1"/>
                </a:solidFill>
                <a:effectLst>
                  <a:outerShdw blurRad="38100" dist="38100" dir="2700000" algn="tl">
                    <a:srgbClr val="000000">
                      <a:alpha val="43137"/>
                    </a:srgbClr>
                  </a:outerShdw>
                </a:effectLst>
              </a:rPr>
            </a:br>
            <a:r>
              <a:rPr lang="en-US" sz="4800" b="1" dirty="0" smtClean="0">
                <a:solidFill>
                  <a:schemeClr val="bg1"/>
                </a:solidFill>
                <a:effectLst>
                  <a:outerShdw blurRad="38100" dist="38100" dir="2700000" algn="tl">
                    <a:srgbClr val="000000">
                      <a:alpha val="43137"/>
                    </a:srgbClr>
                  </a:outerShdw>
                </a:effectLst>
              </a:rPr>
              <a:t>2022</a:t>
            </a:r>
            <a:r>
              <a:rPr lang="en-US" sz="5400" b="1" dirty="0" smtClean="0">
                <a:solidFill>
                  <a:schemeClr val="bg1"/>
                </a:solidFill>
                <a:effectLst>
                  <a:outerShdw blurRad="38100" dist="38100" dir="2700000" algn="tl">
                    <a:srgbClr val="000000">
                      <a:alpha val="43137"/>
                    </a:srgbClr>
                  </a:outerShdw>
                </a:effectLst>
              </a:rPr>
              <a:t/>
            </a:r>
            <a:br>
              <a:rPr lang="en-US" sz="5400" b="1" dirty="0" smtClean="0">
                <a:solidFill>
                  <a:schemeClr val="bg1"/>
                </a:solidFill>
                <a:effectLst>
                  <a:outerShdw blurRad="38100" dist="38100" dir="2700000" algn="tl">
                    <a:srgbClr val="000000">
                      <a:alpha val="43137"/>
                    </a:srgbClr>
                  </a:outerShdw>
                </a:effectLst>
              </a:rPr>
            </a:br>
            <a:endParaRPr lang="en-US" dirty="0">
              <a:solidFill>
                <a:schemeClr val="bg1"/>
              </a:solidFill>
            </a:endParaRPr>
          </a:p>
        </p:txBody>
      </p:sp>
      <p:sp>
        <p:nvSpPr>
          <p:cNvPr id="3" name="Subtitle 2"/>
          <p:cNvSpPr>
            <a:spLocks noGrp="1"/>
          </p:cNvSpPr>
          <p:nvPr>
            <p:ph type="subTitle" idx="1"/>
          </p:nvPr>
        </p:nvSpPr>
        <p:spPr>
          <a:xfrm>
            <a:off x="1524000" y="4417536"/>
            <a:ext cx="9144000" cy="1655762"/>
          </a:xfrm>
        </p:spPr>
        <p:txBody>
          <a:bodyPr/>
          <a:lstStyle/>
          <a:p>
            <a:r>
              <a:rPr lang="en-US" b="1" dirty="0">
                <a:solidFill>
                  <a:schemeClr val="bg1"/>
                </a:solidFill>
                <a:effectLst>
                  <a:outerShdw blurRad="38100" dist="38100" dir="2700000" algn="tl">
                    <a:srgbClr val="000000">
                      <a:alpha val="43137"/>
                    </a:srgbClr>
                  </a:outerShdw>
                </a:effectLst>
              </a:rPr>
              <a:t>AAPD Pediatric Oral Health Research and Policy </a:t>
            </a:r>
            <a:r>
              <a:rPr lang="en-US" b="1" dirty="0" smtClean="0">
                <a:solidFill>
                  <a:schemeClr val="bg1"/>
                </a:solidFill>
                <a:effectLst>
                  <a:outerShdw blurRad="38100" dist="38100" dir="2700000" algn="tl">
                    <a:srgbClr val="000000">
                      <a:alpha val="43137"/>
                    </a:srgbClr>
                  </a:outerShdw>
                </a:effectLst>
              </a:rPr>
              <a:t>Center</a:t>
            </a:r>
          </a:p>
          <a:p>
            <a:r>
              <a:rPr lang="en-US" b="1" dirty="0" smtClean="0">
                <a:solidFill>
                  <a:schemeClr val="bg1"/>
                </a:solidFill>
                <a:effectLst>
                  <a:outerShdw blurRad="38100" dist="38100" dir="2700000" algn="tl">
                    <a:srgbClr val="000000">
                      <a:alpha val="43137"/>
                    </a:srgbClr>
                  </a:outerShdw>
                </a:effectLst>
              </a:rPr>
              <a:t>Robin Wright, PhD: rwright@aapd.org</a:t>
            </a:r>
            <a:endParaRPr lang="en-US" b="1" dirty="0">
              <a:solidFill>
                <a:schemeClr val="bg1"/>
              </a:solidFill>
              <a:effectLst>
                <a:outerShdw blurRad="38100" dist="38100" dir="2700000" algn="tl">
                  <a:srgbClr val="000000">
                    <a:alpha val="43137"/>
                  </a:srgbClr>
                </a:outerShdw>
              </a:effectLst>
            </a:endParaRPr>
          </a:p>
          <a:p>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1" y="2429296"/>
            <a:ext cx="3011386" cy="198823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6965584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Quiz Question 1</a:t>
            </a:r>
            <a:endParaRPr lang="en-US" sz="5400" b="1" dirty="0">
              <a:solidFill>
                <a:schemeClr val="bg1"/>
              </a:solidFill>
              <a:effectLst>
                <a:outerShdw blurRad="38100" dist="38100" dir="2700000" algn="tl">
                  <a:srgbClr val="000000">
                    <a:alpha val="43137"/>
                  </a:srgbClr>
                </a:outerShdw>
              </a:effectLst>
            </a:endParaRPr>
          </a:p>
        </p:txBody>
      </p:sp>
      <p:sp>
        <p:nvSpPr>
          <p:cNvPr id="4" name="Content Placeholder 2">
            <a:extLst>
              <a:ext uri="{FF2B5EF4-FFF2-40B4-BE49-F238E27FC236}">
                <a16:creationId xmlns:a16="http://schemas.microsoft.com/office/drawing/2014/main" id="{C35C9D85-C5C5-4BA5-85E5-F834391752A4}"/>
              </a:ext>
            </a:extLst>
          </p:cNvPr>
          <p:cNvSpPr txBox="1">
            <a:spLocks/>
          </p:cNvSpPr>
          <p:nvPr/>
        </p:nvSpPr>
        <p:spPr>
          <a:xfrm>
            <a:off x="0" y="2506662"/>
            <a:ext cx="11849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Is the U.S. population expected to become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older</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or </a:t>
            </a:r>
            <a:r>
              <a:rPr lang="en-US" dirty="0" smtClean="0">
                <a:solidFill>
                  <a:srgbClr val="0190BD"/>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younger</a:t>
            </a:r>
            <a:r>
              <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by 2050?</a:t>
            </a:r>
          </a:p>
          <a:p>
            <a:pPr marL="457200" lvl="1" indent="0">
              <a:buNone/>
            </a:pPr>
            <a:endParaRPr lang="en-US" dirty="0" smtClean="0">
              <a:solidFill>
                <a:srgbClr val="30336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Neither. It will stay about the same.</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Younger. The average age of Americans will go down.</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Older. The average age will go up.</a:t>
            </a:r>
          </a:p>
          <a:p>
            <a:pPr marL="914400" lvl="1" indent="-457200">
              <a:buClr>
                <a:srgbClr val="0190BD"/>
              </a:buClr>
              <a:buAutoNum type="alphaLcParenR"/>
            </a:pPr>
            <a:r>
              <a:rPr lang="en-US" dirty="0" smtClean="0">
                <a:solidFill>
                  <a:srgbClr val="303363"/>
                </a:solidFill>
                <a:latin typeface="Verdana" panose="020B0604030504040204" pitchFamily="34" charset="0"/>
                <a:ea typeface="Verdana" panose="020B0604030504040204" pitchFamily="34" charset="0"/>
                <a:cs typeface="Verdana" panose="020B0604030504040204" pitchFamily="34" charset="0"/>
              </a:rPr>
              <a:t>By 2050, everyone will look young to me</a:t>
            </a:r>
            <a:r>
              <a:rPr lang="en-US" dirty="0" smtClean="0">
                <a:latin typeface="Verdana" panose="020B0604030504040204" pitchFamily="34" charset="0"/>
                <a:ea typeface="Verdana" panose="020B0604030504040204" pitchFamily="34" charset="0"/>
                <a:cs typeface="Verdana" panose="020B0604030504040204" pitchFamily="34" charset="0"/>
              </a:rPr>
              <a:t>!</a:t>
            </a:r>
          </a:p>
          <a:p>
            <a:pPr marL="971550" lvl="1" indent="-514350">
              <a:buFont typeface="Arial" panose="020B0604020202020204" pitchFamily="34" charset="0"/>
              <a:buAutoNum type="arabicPeriod"/>
            </a:pPr>
            <a:endParaRPr lang="en-US" dirty="0"/>
          </a:p>
        </p:txBody>
      </p:sp>
    </p:spTree>
    <p:extLst>
      <p:ext uri="{BB962C8B-B14F-4D97-AF65-F5344CB8AC3E}">
        <p14:creationId xmlns:p14="http://schemas.microsoft.com/office/powerpoint/2010/main" val="3945458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Child Population</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sp>
        <p:nvSpPr>
          <p:cNvPr id="4" name="TextBox 3"/>
          <p:cNvSpPr txBox="1"/>
          <p:nvPr/>
        </p:nvSpPr>
        <p:spPr>
          <a:xfrm>
            <a:off x="304310" y="2725733"/>
            <a:ext cx="11653228" cy="1938992"/>
          </a:xfrm>
          <a:prstGeom prst="rect">
            <a:avLst/>
          </a:prstGeom>
          <a:noFill/>
        </p:spPr>
        <p:txBody>
          <a:bodyPr wrap="square" rtlCol="0">
            <a:spAutoFit/>
          </a:bodyPr>
          <a:lstStyle/>
          <a:p>
            <a:pPr marL="342900" indent="-34290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Number of children in the U.S. in 2020: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72.8 million</a:t>
            </a:r>
          </a:p>
          <a:p>
            <a:pPr marL="800100" lvl="1" indent="-34290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This represents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22% </a:t>
            </a: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of the total population</a:t>
            </a:r>
          </a:p>
          <a:p>
            <a:pPr>
              <a:buClr>
                <a:srgbClr val="0190BD"/>
              </a:buClr>
            </a:pPr>
            <a:endPar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endParaRPr>
          </a:p>
          <a:p>
            <a:pPr marL="342900" indent="-34290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Number of children in the U.S. projected for 2050: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78.2 million</a:t>
            </a:r>
          </a:p>
          <a:p>
            <a:pPr marL="800100" lvl="1" indent="-342900">
              <a:buClr>
                <a:srgbClr val="0190BD"/>
              </a:buClr>
              <a:buFont typeface="Verdana" panose="020B0604030504040204" pitchFamily="34" charset="0"/>
              <a:buChar char="*"/>
            </a:pP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This represents </a:t>
            </a:r>
            <a:r>
              <a:rPr lang="en-US" sz="2400" dirty="0" smtClean="0">
                <a:solidFill>
                  <a:srgbClr val="0190BD"/>
                </a:solidFill>
                <a:latin typeface="Verdana" panose="020B0604030504040204" pitchFamily="34" charset="0"/>
                <a:ea typeface="Verdana" panose="020B0604030504040204" pitchFamily="34" charset="0"/>
                <a:cs typeface="Verdana" panose="020B0604030504040204" pitchFamily="34" charset="0"/>
              </a:rPr>
              <a:t>20% </a:t>
            </a:r>
            <a:r>
              <a:rPr lang="en-US" sz="2400" dirty="0" smtClean="0">
                <a:solidFill>
                  <a:srgbClr val="303363"/>
                </a:solidFill>
                <a:latin typeface="Verdana" panose="020B0604030504040204" pitchFamily="34" charset="0"/>
                <a:ea typeface="Verdana" panose="020B0604030504040204" pitchFamily="34" charset="0"/>
                <a:cs typeface="Verdana" panose="020B0604030504040204" pitchFamily="34" charset="0"/>
              </a:rPr>
              <a:t>of the total population</a:t>
            </a:r>
          </a:p>
        </p:txBody>
      </p:sp>
    </p:spTree>
    <p:extLst>
      <p:ext uri="{BB962C8B-B14F-4D97-AF65-F5344CB8AC3E}">
        <p14:creationId xmlns:p14="http://schemas.microsoft.com/office/powerpoint/2010/main" val="32851766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U.S. Demographics</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56519516"/>
              </p:ext>
            </p:extLst>
          </p:nvPr>
        </p:nvGraphicFramePr>
        <p:xfrm>
          <a:off x="1542197" y="1992575"/>
          <a:ext cx="9116704" cy="3517479"/>
        </p:xfrm>
        <a:graphic>
          <a:graphicData uri="http://schemas.openxmlformats.org/drawingml/2006/table">
            <a:tbl>
              <a:tblPr firstRow="1" firstCol="1" bandRow="1"/>
              <a:tblGrid>
                <a:gridCol w="6015616">
                  <a:extLst>
                    <a:ext uri="{9D8B030D-6E8A-4147-A177-3AD203B41FA5}">
                      <a16:colId xmlns:a16="http://schemas.microsoft.com/office/drawing/2014/main" val="255394281"/>
                    </a:ext>
                  </a:extLst>
                </a:gridCol>
                <a:gridCol w="1583983">
                  <a:extLst>
                    <a:ext uri="{9D8B030D-6E8A-4147-A177-3AD203B41FA5}">
                      <a16:colId xmlns:a16="http://schemas.microsoft.com/office/drawing/2014/main" val="3625419133"/>
                    </a:ext>
                  </a:extLst>
                </a:gridCol>
                <a:gridCol w="1517105">
                  <a:extLst>
                    <a:ext uri="{9D8B030D-6E8A-4147-A177-3AD203B41FA5}">
                      <a16:colId xmlns:a16="http://schemas.microsoft.com/office/drawing/2014/main" val="221804934"/>
                    </a:ext>
                  </a:extLst>
                </a:gridCol>
              </a:tblGrid>
              <a:tr h="390831">
                <a:tc>
                  <a:txBody>
                    <a:bodyPr/>
                    <a:lstStyle/>
                    <a:p>
                      <a:pPr marL="0" marR="0">
                        <a:spcBef>
                          <a:spcPts val="0"/>
                        </a:spcBef>
                        <a:spcAft>
                          <a:spcPts val="0"/>
                        </a:spcAft>
                      </a:pPr>
                      <a:r>
                        <a:rPr lang="en-US" sz="22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Race and </a:t>
                      </a:r>
                      <a:r>
                        <a:rPr lang="en-US" sz="2200" b="1" dirty="0" smtClean="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Ethnicity Percentages</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2022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lgn="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2050</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3113875560"/>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Hispanic</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25.8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30.8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2519326750"/>
                  </a:ext>
                </a:extLst>
              </a:tr>
              <a:tr h="390831">
                <a:tc gridSpan="3">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Non-Hispanic</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9064336"/>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White	</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49.2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39.4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472298235"/>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Black	</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13.9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13.9</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497755244"/>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American Indian/Alaska Native</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0.8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0.7</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3884807675"/>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Asian	</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5.4</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7.2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3556991572"/>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Native Hawaiian/Pacific Islander</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0.2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0.2</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solidFill>
                      <a:srgbClr val="CAECFB"/>
                    </a:solidFill>
                  </a:tcPr>
                </a:tc>
                <a:extLst>
                  <a:ext uri="{0D108BD9-81ED-4DB2-BD59-A6C34878D82A}">
                    <a16:rowId xmlns:a16="http://schemas.microsoft.com/office/drawing/2014/main" val="4185764323"/>
                  </a:ext>
                </a:extLst>
              </a:tr>
              <a:tr h="390831">
                <a:tc>
                  <a:txBody>
                    <a:bodyPr/>
                    <a:lstStyle/>
                    <a:p>
                      <a:pPr marL="0" marR="0">
                        <a:spcBef>
                          <a:spcPts val="0"/>
                        </a:spcBef>
                        <a:spcAft>
                          <a:spcPts val="0"/>
                        </a:spcAft>
                      </a:pPr>
                      <a:r>
                        <a:rPr lang="en-US" sz="2200" b="0" dirty="0">
                          <a:effectLst/>
                          <a:latin typeface="Verdana" panose="020B0604030504040204" pitchFamily="34" charset="0"/>
                          <a:ea typeface="Verdana" panose="020B0604030504040204" pitchFamily="34" charset="0"/>
                          <a:cs typeface="Times New Roman" panose="02020603050405020304" pitchFamily="18" charset="0"/>
                        </a:rPr>
                        <a:t>Two or more races	</a:t>
                      </a:r>
                      <a:endParaRPr lang="en-US" sz="1200" b="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200">
                          <a:effectLst/>
                          <a:latin typeface="Verdana" panose="020B0604030504040204" pitchFamily="34" charset="0"/>
                          <a:ea typeface="Verdana" panose="020B0604030504040204" pitchFamily="34" charset="0"/>
                          <a:cs typeface="Times New Roman" panose="02020603050405020304" pitchFamily="18" charset="0"/>
                        </a:rPr>
                        <a:t>4.8</a:t>
                      </a:r>
                      <a:endParaRPr lang="en-US" sz="12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tc>
                  <a:txBody>
                    <a:bodyPr/>
                    <a:lstStyle/>
                    <a:p>
                      <a:pPr marL="0" marR="0" algn="r">
                        <a:spcBef>
                          <a:spcPts val="0"/>
                        </a:spcBef>
                        <a:spcAft>
                          <a:spcPts val="0"/>
                        </a:spcAft>
                      </a:pPr>
                      <a:r>
                        <a:rPr lang="en-US" sz="2200" dirty="0">
                          <a:effectLst/>
                          <a:latin typeface="Verdana" panose="020B0604030504040204" pitchFamily="34" charset="0"/>
                          <a:ea typeface="Verdana" panose="020B0604030504040204" pitchFamily="34" charset="0"/>
                          <a:cs typeface="Times New Roman" panose="02020603050405020304" pitchFamily="18" charset="0"/>
                        </a:rPr>
                        <a:t>7.7</a:t>
                      </a:r>
                      <a:endParaRPr lang="en-US" sz="12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lnL w="12700" cap="flat" cmpd="sng" algn="ctr">
                      <a:solidFill>
                        <a:srgbClr val="61C6F4"/>
                      </a:solidFill>
                      <a:prstDash val="solid"/>
                      <a:round/>
                      <a:headEnd type="none" w="med" len="med"/>
                      <a:tailEnd type="none" w="med" len="med"/>
                    </a:lnL>
                    <a:lnR w="12700" cap="flat" cmpd="sng" algn="ctr">
                      <a:solidFill>
                        <a:srgbClr val="61C6F4"/>
                      </a:solidFill>
                      <a:prstDash val="solid"/>
                      <a:round/>
                      <a:headEnd type="none" w="med" len="med"/>
                      <a:tailEnd type="none" w="med" len="med"/>
                    </a:lnR>
                    <a:lnT w="12700" cap="flat" cmpd="sng" algn="ctr">
                      <a:solidFill>
                        <a:srgbClr val="61C6F4"/>
                      </a:solidFill>
                      <a:prstDash val="solid"/>
                      <a:round/>
                      <a:headEnd type="none" w="med" len="med"/>
                      <a:tailEnd type="none" w="med" len="med"/>
                    </a:lnT>
                    <a:lnB w="12700" cap="flat" cmpd="sng" algn="ctr">
                      <a:solidFill>
                        <a:srgbClr val="61C6F4"/>
                      </a:solidFill>
                      <a:prstDash val="solid"/>
                      <a:round/>
                      <a:headEnd type="none" w="med" len="med"/>
                      <a:tailEnd type="none" w="med" len="med"/>
                    </a:lnB>
                  </a:tcPr>
                </a:tc>
                <a:extLst>
                  <a:ext uri="{0D108BD9-81ED-4DB2-BD59-A6C34878D82A}">
                    <a16:rowId xmlns:a16="http://schemas.microsoft.com/office/drawing/2014/main" val="720065917"/>
                  </a:ext>
                </a:extLst>
              </a:tr>
            </a:tbl>
          </a:graphicData>
        </a:graphic>
      </p:graphicFrame>
    </p:spTree>
    <p:extLst>
      <p:ext uri="{BB962C8B-B14F-4D97-AF65-F5344CB8AC3E}">
        <p14:creationId xmlns:p14="http://schemas.microsoft.com/office/powerpoint/2010/main" val="368434557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r>
              <a:rPr lang="en-US" sz="5400" b="1" dirty="0" smtClean="0">
                <a:solidFill>
                  <a:schemeClr val="bg1"/>
                </a:solidFill>
                <a:effectLst>
                  <a:outerShdw blurRad="38100" dist="38100" dir="2700000" algn="tl">
                    <a:srgbClr val="000000">
                      <a:alpha val="43137"/>
                    </a:srgbClr>
                  </a:outerShdw>
                </a:effectLst>
              </a:rPr>
              <a:t>Family and Community</a:t>
            </a:r>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6101" y="1628368"/>
            <a:ext cx="5438364" cy="4086632"/>
          </a:xfrm>
          <a:prstGeom prst="rect">
            <a:avLst/>
          </a:prstGeom>
          <a:solidFill>
            <a:srgbClr val="FFFFFF">
              <a:shade val="85000"/>
            </a:srgbClr>
          </a:solidFill>
          <a:ln w="9525" cap="sq">
            <a:solidFill>
              <a:srgbClr val="30336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055952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2326-5230-4E54-9A5B-9D8D129FEB38}"/>
              </a:ext>
            </a:extLst>
          </p:cNvPr>
          <p:cNvSpPr>
            <a:spLocks noGrp="1"/>
          </p:cNvSpPr>
          <p:nvPr>
            <p:ph type="title"/>
          </p:nvPr>
        </p:nvSpPr>
        <p:spPr/>
        <p:txBody>
          <a:bodyPr>
            <a:normAutofit/>
          </a:bodyPr>
          <a:lstStyle/>
          <a:p>
            <a:endParaRPr lang="en-US" sz="5400" b="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35C9D85-C5C5-4BA5-85E5-F834391752A4}"/>
              </a:ext>
            </a:extLst>
          </p:cNvPr>
          <p:cNvSpPr>
            <a:spLocks noGrp="1"/>
          </p:cNvSpPr>
          <p:nvPr>
            <p:ph idx="1"/>
          </p:nvPr>
        </p:nvSpPr>
        <p:spPr/>
        <p:txBody>
          <a:bodyPr/>
          <a:lstStyle/>
          <a:p>
            <a:pPr marL="457200" lvl="1" indent="0">
              <a:buNone/>
            </a:pPr>
            <a:endParaRPr lang="en-US" dirty="0"/>
          </a:p>
          <a:p>
            <a:pPr marL="971550" lvl="1" indent="-514350">
              <a:buAutoNum type="arabicPeriod"/>
            </a:pPr>
            <a:endParaRPr lang="en-US" dirty="0"/>
          </a:p>
        </p:txBody>
      </p:sp>
      <p:pic>
        <p:nvPicPr>
          <p:cNvPr id="4" name="Picture 3"/>
          <p:cNvPicPr/>
          <p:nvPr/>
        </p:nvPicPr>
        <p:blipFill>
          <a:blip r:embed="rId4">
            <a:extLst>
              <a:ext uri="{28A0092B-C50C-407E-A947-70E740481C1C}">
                <a14:useLocalDpi xmlns:a14="http://schemas.microsoft.com/office/drawing/2010/main"/>
              </a:ext>
            </a:extLst>
          </a:blip>
          <a:stretch>
            <a:fillRect/>
          </a:stretch>
        </p:blipFill>
        <p:spPr>
          <a:xfrm>
            <a:off x="618186" y="365124"/>
            <a:ext cx="11127346" cy="5443247"/>
          </a:xfrm>
          <a:prstGeom prst="rect">
            <a:avLst/>
          </a:prstGeom>
        </p:spPr>
      </p:pic>
    </p:spTree>
    <p:extLst>
      <p:ext uri="{BB962C8B-B14F-4D97-AF65-F5344CB8AC3E}">
        <p14:creationId xmlns:p14="http://schemas.microsoft.com/office/powerpoint/2010/main" val="1908208388"/>
      </p:ext>
    </p:extLst>
  </p:cSld>
  <p:clrMapOvr>
    <a:masterClrMapping/>
  </p:clrMapOvr>
  <p:transition spd="slow">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PD2013">
  <a:themeElements>
    <a:clrScheme name="AAPD Theme">
      <a:dk1>
        <a:sysClr val="windowText" lastClr="000000"/>
      </a:dk1>
      <a:lt1>
        <a:sysClr val="window" lastClr="FFFFFF"/>
      </a:lt1>
      <a:dk2>
        <a:srgbClr val="073E87"/>
      </a:dk2>
      <a:lt2>
        <a:srgbClr val="C6E7FC"/>
      </a:lt2>
      <a:accent1>
        <a:srgbClr val="0F99D6"/>
      </a:accent1>
      <a:accent2>
        <a:srgbClr val="8FC8EA"/>
      </a:accent2>
      <a:accent3>
        <a:srgbClr val="0ED668"/>
      </a:accent3>
      <a:accent4>
        <a:srgbClr val="90EAAE"/>
      </a:accent4>
      <a:accent5>
        <a:srgbClr val="D58F11"/>
      </a:accent5>
      <a:accent6>
        <a:srgbClr val="DEB54E"/>
      </a:accent6>
      <a:hlink>
        <a:srgbClr val="0000FF"/>
      </a:hlink>
      <a:folHlink>
        <a:srgbClr val="A23B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extLst>
    <a:ext uri="{05A4C25C-085E-4340-85A3-A5531E510DB2}">
      <thm15:themeFamily xmlns:thm15="http://schemas.microsoft.com/office/thememl/2012/main" name="Presentation1" id="{0D077F6D-1CF3-4753-A483-691E3BF78ECA}" vid="{FF64A4F6-AD46-44C5-8D6E-8D7EB989AA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2538</TotalTime>
  <Words>2712</Words>
  <Application>Microsoft Office PowerPoint</Application>
  <PresentationFormat>Widescreen</PresentationFormat>
  <Paragraphs>370</Paragraphs>
  <Slides>44</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Calibri</vt:lpstr>
      <vt:lpstr>Calibri Light</vt:lpstr>
      <vt:lpstr>Symbol</vt:lpstr>
      <vt:lpstr>Times New Roman</vt:lpstr>
      <vt:lpstr>Verdana</vt:lpstr>
      <vt:lpstr>Wingdings</vt:lpstr>
      <vt:lpstr>office theme</vt:lpstr>
      <vt:lpstr>AAPD2013</vt:lpstr>
      <vt:lpstr>Snapshot of America’s Children 2022 </vt:lpstr>
      <vt:lpstr>Topics</vt:lpstr>
      <vt:lpstr>Market Share</vt:lpstr>
      <vt:lpstr>Child Demographics</vt:lpstr>
      <vt:lpstr>Quiz Question 1</vt:lpstr>
      <vt:lpstr>Child Population</vt:lpstr>
      <vt:lpstr>U.S. Demographics</vt:lpstr>
      <vt:lpstr>Family and Community</vt:lpstr>
      <vt:lpstr>PowerPoint Presentation</vt:lpstr>
      <vt:lpstr>Quiz Question 2</vt:lpstr>
      <vt:lpstr>Family and Community</vt:lpstr>
      <vt:lpstr>Economic Standing</vt:lpstr>
      <vt:lpstr>Quiz Question 3</vt:lpstr>
      <vt:lpstr>Food Insecurity</vt:lpstr>
      <vt:lpstr>Economic Standing</vt:lpstr>
      <vt:lpstr>Education</vt:lpstr>
      <vt:lpstr>PowerPoint Presentation</vt:lpstr>
      <vt:lpstr>Education</vt:lpstr>
      <vt:lpstr>Health Habits</vt:lpstr>
      <vt:lpstr>Weight and Weight Perceptions </vt:lpstr>
      <vt:lpstr>Quiz Question 4</vt:lpstr>
      <vt:lpstr>Screen Time</vt:lpstr>
      <vt:lpstr>Quiz Question 5</vt:lpstr>
      <vt:lpstr>Use of Alcohol</vt:lpstr>
      <vt:lpstr>Use of Alcohol 2021</vt:lpstr>
      <vt:lpstr>Smoking</vt:lpstr>
      <vt:lpstr>Vaping Nicotine 2021</vt:lpstr>
      <vt:lpstr>Quiz Question 7</vt:lpstr>
      <vt:lpstr>Use of Drugs</vt:lpstr>
      <vt:lpstr>Mental Health Impact</vt:lpstr>
      <vt:lpstr>General Health and Oral Health</vt:lpstr>
      <vt:lpstr>Oral Health</vt:lpstr>
      <vt:lpstr>Caries Prevalence by Age</vt:lpstr>
      <vt:lpstr>Quiz Question 8</vt:lpstr>
      <vt:lpstr>Caries Prevalence by Age, Race and Ethnicity, and Poverty Status</vt:lpstr>
      <vt:lpstr>Dental Visits</vt:lpstr>
      <vt:lpstr>Dental Visits by Age</vt:lpstr>
      <vt:lpstr>Dental Visits by Race/Ethnicity</vt:lpstr>
      <vt:lpstr>Dental Visits by Poverty Status</vt:lpstr>
      <vt:lpstr>Dental Visits by Insurance Type</vt:lpstr>
      <vt:lpstr>Parent Perspectives</vt:lpstr>
      <vt:lpstr>Parent Referrals</vt:lpstr>
      <vt:lpstr>Quiz Question 10</vt:lpstr>
      <vt:lpstr>Snapshot of America’s Children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Wright</dc:creator>
  <cp:lastModifiedBy>Isabel Agolini</cp:lastModifiedBy>
  <cp:revision>172</cp:revision>
  <cp:lastPrinted>2022-02-24T17:35:28Z</cp:lastPrinted>
  <dcterms:created xsi:type="dcterms:W3CDTF">2021-09-01T15:19:51Z</dcterms:created>
  <dcterms:modified xsi:type="dcterms:W3CDTF">2022-04-27T14:50:44Z</dcterms:modified>
</cp:coreProperties>
</file>