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3" r:id="rId8"/>
    <p:sldId id="262" r:id="rId9"/>
    <p:sldId id="265" r:id="rId10"/>
    <p:sldId id="297" r:id="rId11"/>
    <p:sldId id="264" r:id="rId12"/>
    <p:sldId id="266" r:id="rId13"/>
    <p:sldId id="267" r:id="rId14"/>
    <p:sldId id="268" r:id="rId15"/>
    <p:sldId id="269" r:id="rId16"/>
    <p:sldId id="271" r:id="rId17"/>
    <p:sldId id="270" r:id="rId18"/>
    <p:sldId id="272" r:id="rId19"/>
    <p:sldId id="275" r:id="rId20"/>
    <p:sldId id="295" r:id="rId21"/>
    <p:sldId id="274" r:id="rId22"/>
    <p:sldId id="281" r:id="rId23"/>
    <p:sldId id="276" r:id="rId24"/>
    <p:sldId id="277" r:id="rId25"/>
    <p:sldId id="278" r:id="rId26"/>
    <p:sldId id="279" r:id="rId27"/>
    <p:sldId id="280" r:id="rId28"/>
    <p:sldId id="282" r:id="rId29"/>
    <p:sldId id="283" r:id="rId30"/>
    <p:sldId id="285" r:id="rId31"/>
    <p:sldId id="296" r:id="rId32"/>
    <p:sldId id="286" r:id="rId33"/>
    <p:sldId id="288" r:id="rId34"/>
    <p:sldId id="289" r:id="rId35"/>
    <p:sldId id="291" r:id="rId36"/>
    <p:sldId id="290" r:id="rId37"/>
    <p:sldId id="292" r:id="rId38"/>
    <p:sldId id="293" r:id="rId39"/>
    <p:sldId id="300" r:id="rId40"/>
    <p:sldId id="301" r:id="rId41"/>
    <p:sldId id="294" r:id="rId42"/>
    <p:sldId id="29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94660"/>
  </p:normalViewPr>
  <p:slideViewPr>
    <p:cSldViewPr snapToGrid="0">
      <p:cViewPr varScale="1">
        <p:scale>
          <a:sx n="67" d="100"/>
          <a:sy n="67" d="100"/>
        </p:scale>
        <p:origin x="69"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A27F3F0-36D6-4B70-A22B-9B84D352E374}"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41D3-FEE1-49D6-861C-C3F3D68B6529}" type="slidenum">
              <a:rPr lang="en-US" smtClean="0"/>
              <a:t>‹#›</a:t>
            </a:fld>
            <a:endParaRPr lang="en-US"/>
          </a:p>
        </p:txBody>
      </p:sp>
      <p:sp>
        <p:nvSpPr>
          <p:cNvPr id="8" name="Rectangle 7"/>
          <p:cNvSpPr/>
          <p:nvPr/>
        </p:nvSpPr>
        <p:spPr>
          <a:xfrm>
            <a:off x="-6843" y="58734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4217" y="5889260"/>
            <a:ext cx="3775165" cy="777240"/>
          </a:xfrm>
          <a:prstGeom prst="rect">
            <a:avLst/>
          </a:prstGeom>
        </p:spPr>
      </p:pic>
    </p:spTree>
    <p:extLst>
      <p:ext uri="{BB962C8B-B14F-4D97-AF65-F5344CB8AC3E}">
        <p14:creationId xmlns:p14="http://schemas.microsoft.com/office/powerpoint/2010/main" val="373687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27F3F0-36D6-4B70-A22B-9B84D352E374}"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41D3-FEE1-49D6-861C-C3F3D68B6529}" type="slidenum">
              <a:rPr lang="en-US" smtClean="0"/>
              <a:t>‹#›</a:t>
            </a:fld>
            <a:endParaRPr lang="en-US"/>
          </a:p>
        </p:txBody>
      </p:sp>
      <p:sp>
        <p:nvSpPr>
          <p:cNvPr id="7" name="Rectangle 6"/>
          <p:cNvSpPr/>
          <p:nvPr/>
        </p:nvSpPr>
        <p:spPr>
          <a:xfrm>
            <a:off x="0" y="586232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8100"/>
            <a:ext cx="3775165" cy="777240"/>
          </a:xfrm>
          <a:prstGeom prst="rect">
            <a:avLst/>
          </a:prstGeom>
        </p:spPr>
      </p:pic>
    </p:spTree>
    <p:extLst>
      <p:ext uri="{BB962C8B-B14F-4D97-AF65-F5344CB8AC3E}">
        <p14:creationId xmlns:p14="http://schemas.microsoft.com/office/powerpoint/2010/main" val="536038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FA27F3F0-36D6-4B70-A22B-9B84D352E374}" type="datetimeFigureOut">
              <a:rPr lang="en-US" smtClean="0"/>
              <a:t>9/29/2018</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853841D3-FEE1-49D6-861C-C3F3D68B6529}" type="slidenum">
              <a:rPr lang="en-US" smtClean="0"/>
              <a:t>‹#›</a:t>
            </a:fld>
            <a:endParaRPr lang="en-US"/>
          </a:p>
        </p:txBody>
      </p:sp>
    </p:spTree>
    <p:extLst>
      <p:ext uri="{BB962C8B-B14F-4D97-AF65-F5344CB8AC3E}">
        <p14:creationId xmlns:p14="http://schemas.microsoft.com/office/powerpoint/2010/main" val="3692247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27F3F0-36D6-4B70-A22B-9B84D352E374}" type="datetimeFigureOut">
              <a:rPr lang="en-US" smtClean="0"/>
              <a:t>9/29/2018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3841D3-FEE1-49D6-861C-C3F3D68B6529}" type="slidenum">
              <a:rPr lang="en-US" smtClean="0"/>
              <a:t>‹#›</a:t>
            </a:fld>
            <a:endParaRPr lang="en-US"/>
          </a:p>
        </p:txBody>
      </p:sp>
      <p:sp>
        <p:nvSpPr>
          <p:cNvPr id="7" name="Rectangle 6"/>
          <p:cNvSpPr/>
          <p:nvPr/>
        </p:nvSpPr>
        <p:spPr>
          <a:xfrm>
            <a:off x="0" y="5869267"/>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85047"/>
            <a:ext cx="3775165" cy="777240"/>
          </a:xfrm>
          <a:prstGeom prst="rect">
            <a:avLst/>
          </a:prstGeom>
        </p:spPr>
      </p:pic>
    </p:spTree>
    <p:extLst>
      <p:ext uri="{BB962C8B-B14F-4D97-AF65-F5344CB8AC3E}">
        <p14:creationId xmlns:p14="http://schemas.microsoft.com/office/powerpoint/2010/main" val="2597036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A27F3F0-36D6-4B70-A22B-9B84D352E374}" type="datetimeFigureOut">
              <a:rPr lang="en-US" smtClean="0"/>
              <a:t>9/29/2018</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53841D3-FEE1-49D6-861C-C3F3D68B6529}" type="slidenum">
              <a:rPr lang="en-US" smtClean="0"/>
              <a:t>‹#›</a:t>
            </a:fld>
            <a:endParaRPr lang="en-US"/>
          </a:p>
        </p:txBody>
      </p:sp>
      <p:sp>
        <p:nvSpPr>
          <p:cNvPr id="8" name="Rectangle 7"/>
          <p:cNvSpPr/>
          <p:nvPr/>
        </p:nvSpPr>
        <p:spPr>
          <a:xfrm>
            <a:off x="-12700" y="5860780"/>
            <a:ext cx="12192000"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63860"/>
            <a:ext cx="3775165" cy="777240"/>
          </a:xfrm>
          <a:prstGeom prst="rect">
            <a:avLst/>
          </a:prstGeom>
          <a:solidFill>
            <a:schemeClr val="bg1"/>
          </a:solidFill>
          <a:ln>
            <a:solidFill>
              <a:schemeClr val="bg1"/>
            </a:solidFill>
          </a:ln>
        </p:spPr>
      </p:pic>
    </p:spTree>
    <p:extLst>
      <p:ext uri="{BB962C8B-B14F-4D97-AF65-F5344CB8AC3E}">
        <p14:creationId xmlns:p14="http://schemas.microsoft.com/office/powerpoint/2010/main" val="44784745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27F3F0-36D6-4B70-A22B-9B84D352E374}"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41D3-FEE1-49D6-861C-C3F3D68B6529}" type="slidenum">
              <a:rPr lang="en-US" smtClean="0"/>
              <a:t>‹#›</a:t>
            </a:fld>
            <a:endParaRPr lang="en-US"/>
          </a:p>
        </p:txBody>
      </p:sp>
      <p:sp>
        <p:nvSpPr>
          <p:cNvPr id="9" name="Rectangle 8"/>
          <p:cNvSpPr/>
          <p:nvPr/>
        </p:nvSpPr>
        <p:spPr>
          <a:xfrm>
            <a:off x="-12700" y="5869267"/>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85047"/>
            <a:ext cx="3775165" cy="777240"/>
          </a:xfrm>
          <a:prstGeom prst="rect">
            <a:avLst/>
          </a:prstGeom>
        </p:spPr>
      </p:pic>
    </p:spTree>
    <p:extLst>
      <p:ext uri="{BB962C8B-B14F-4D97-AF65-F5344CB8AC3E}">
        <p14:creationId xmlns:p14="http://schemas.microsoft.com/office/powerpoint/2010/main" val="1339016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A27F3F0-36D6-4B70-A22B-9B84D352E374}" type="datetimeFigureOut">
              <a:rPr lang="en-US" smtClean="0"/>
              <a:t>9/29/2018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3841D3-FEE1-49D6-861C-C3F3D68B6529}" type="slidenum">
              <a:rPr lang="en-US" smtClean="0"/>
              <a:t>‹#›</a:t>
            </a:fld>
            <a:endParaRPr lang="en-US"/>
          </a:p>
        </p:txBody>
      </p:sp>
      <p:sp>
        <p:nvSpPr>
          <p:cNvPr id="11" name="Rectangle 10"/>
          <p:cNvSpPr/>
          <p:nvPr/>
        </p:nvSpPr>
        <p:spPr>
          <a:xfrm>
            <a:off x="0" y="5861318"/>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343" y="5879064"/>
            <a:ext cx="3775165" cy="777240"/>
          </a:xfrm>
          <a:prstGeom prst="rect">
            <a:avLst/>
          </a:prstGeom>
        </p:spPr>
      </p:pic>
    </p:spTree>
    <p:extLst>
      <p:ext uri="{BB962C8B-B14F-4D97-AF65-F5344CB8AC3E}">
        <p14:creationId xmlns:p14="http://schemas.microsoft.com/office/powerpoint/2010/main" val="1137341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A27F3F0-36D6-4B70-A22B-9B84D352E374}" type="datetimeFigureOut">
              <a:rPr lang="en-US" smtClean="0"/>
              <a:t>9/29/2018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3841D3-FEE1-49D6-861C-C3F3D68B6529}" type="slidenum">
              <a:rPr lang="en-US" smtClean="0"/>
              <a:t>‹#›</a:t>
            </a:fld>
            <a:endParaRPr lang="en-US"/>
          </a:p>
        </p:txBody>
      </p:sp>
      <p:sp>
        <p:nvSpPr>
          <p:cNvPr id="6" name="Rectangle 5"/>
          <p:cNvSpPr/>
          <p:nvPr/>
        </p:nvSpPr>
        <p:spPr>
          <a:xfrm>
            <a:off x="0" y="58607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6560"/>
            <a:ext cx="3775165" cy="777240"/>
          </a:xfrm>
          <a:prstGeom prst="rect">
            <a:avLst/>
          </a:prstGeom>
        </p:spPr>
      </p:pic>
    </p:spTree>
    <p:extLst>
      <p:ext uri="{BB962C8B-B14F-4D97-AF65-F5344CB8AC3E}">
        <p14:creationId xmlns:p14="http://schemas.microsoft.com/office/powerpoint/2010/main" val="885244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7F3F0-36D6-4B70-A22B-9B84D352E374}" type="datetimeFigureOut">
              <a:rPr lang="en-US" smtClean="0"/>
              <a:t>9/29/2018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3841D3-FEE1-49D6-861C-C3F3D68B6529}" type="slidenum">
              <a:rPr lang="en-US" smtClean="0"/>
              <a:t>‹#›</a:t>
            </a:fld>
            <a:endParaRPr lang="en-US"/>
          </a:p>
        </p:txBody>
      </p:sp>
      <p:sp>
        <p:nvSpPr>
          <p:cNvPr id="5" name="Rectangle 4"/>
          <p:cNvSpPr/>
          <p:nvPr/>
        </p:nvSpPr>
        <p:spPr>
          <a:xfrm>
            <a:off x="-12700" y="5860780"/>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8360" y="5876560"/>
            <a:ext cx="3775165" cy="777240"/>
          </a:xfrm>
          <a:prstGeom prst="rect">
            <a:avLst/>
          </a:prstGeom>
        </p:spPr>
      </p:pic>
    </p:spTree>
    <p:extLst>
      <p:ext uri="{BB962C8B-B14F-4D97-AF65-F5344CB8AC3E}">
        <p14:creationId xmlns:p14="http://schemas.microsoft.com/office/powerpoint/2010/main" val="124456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7F3F0-36D6-4B70-A22B-9B84D352E374}"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41D3-FEE1-49D6-861C-C3F3D68B6529}" type="slidenum">
              <a:rPr lang="en-US" smtClean="0"/>
              <a:t>‹#›</a:t>
            </a:fld>
            <a:endParaRPr lang="en-US"/>
          </a:p>
        </p:txBody>
      </p:sp>
      <p:sp>
        <p:nvSpPr>
          <p:cNvPr id="9" name="Rectangle 8"/>
          <p:cNvSpPr/>
          <p:nvPr/>
        </p:nvSpPr>
        <p:spPr>
          <a:xfrm>
            <a:off x="0" y="5877734"/>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93514"/>
            <a:ext cx="3775165" cy="777240"/>
          </a:xfrm>
          <a:prstGeom prst="rect">
            <a:avLst/>
          </a:prstGeom>
        </p:spPr>
      </p:pic>
    </p:spTree>
    <p:extLst>
      <p:ext uri="{BB962C8B-B14F-4D97-AF65-F5344CB8AC3E}">
        <p14:creationId xmlns:p14="http://schemas.microsoft.com/office/powerpoint/2010/main" val="354440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18260" y="2111895"/>
            <a:ext cx="5463540" cy="3506451"/>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27F3F0-36D6-4B70-A22B-9B84D352E374}" type="datetimeFigureOut">
              <a:rPr lang="en-US" smtClean="0"/>
              <a:t>9/29/2018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3841D3-FEE1-49D6-861C-C3F3D68B6529}" type="slidenum">
              <a:rPr lang="en-US" smtClean="0"/>
              <a:t>‹#›</a:t>
            </a:fld>
            <a:endParaRPr lang="en-US"/>
          </a:p>
        </p:txBody>
      </p:sp>
      <p:sp>
        <p:nvSpPr>
          <p:cNvPr id="9" name="Rectangle 8"/>
          <p:cNvSpPr/>
          <p:nvPr/>
        </p:nvSpPr>
        <p:spPr>
          <a:xfrm>
            <a:off x="0" y="5859061"/>
            <a:ext cx="12192000" cy="812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1060" y="5874841"/>
            <a:ext cx="3775165" cy="777240"/>
          </a:xfrm>
          <a:prstGeom prst="rect">
            <a:avLst/>
          </a:prstGeom>
        </p:spPr>
      </p:pic>
    </p:spTree>
    <p:extLst>
      <p:ext uri="{BB962C8B-B14F-4D97-AF65-F5344CB8AC3E}">
        <p14:creationId xmlns:p14="http://schemas.microsoft.com/office/powerpoint/2010/main" val="152246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FA27F3F0-36D6-4B70-A22B-9B84D352E374}" type="datetimeFigureOut">
              <a:rPr lang="en-US" smtClean="0"/>
              <a:t>9/29/2018</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53841D3-FEE1-49D6-861C-C3F3D68B6529}" type="slidenum">
              <a:rPr lang="en-US" smtClean="0"/>
              <a:t>‹#›</a:t>
            </a:fld>
            <a:endParaRPr lang="en-US"/>
          </a:p>
        </p:txBody>
      </p:sp>
    </p:spTree>
    <p:extLst>
      <p:ext uri="{BB962C8B-B14F-4D97-AF65-F5344CB8AC3E}">
        <p14:creationId xmlns:p14="http://schemas.microsoft.com/office/powerpoint/2010/main" val="19438467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a:t>Effective Collaboration: Chapter Development of Key Policy Statement</a:t>
            </a:r>
          </a:p>
        </p:txBody>
      </p:sp>
      <p:sp>
        <p:nvSpPr>
          <p:cNvPr id="3" name="Subtitle 2"/>
          <p:cNvSpPr>
            <a:spLocks noGrp="1"/>
          </p:cNvSpPr>
          <p:nvPr>
            <p:ph type="subTitle" idx="1"/>
          </p:nvPr>
        </p:nvSpPr>
        <p:spPr>
          <a:xfrm>
            <a:off x="1524000" y="3996250"/>
            <a:ext cx="9144000" cy="1816721"/>
          </a:xfrm>
        </p:spPr>
        <p:txBody>
          <a:bodyPr>
            <a:normAutofit fontScale="85000" lnSpcReduction="20000"/>
          </a:bodyPr>
          <a:lstStyle/>
          <a:p>
            <a:r>
              <a:rPr lang="en-US" dirty="0" smtClean="0"/>
              <a:t>Jonathon Everett Lee, DDS, FAPD, FACD</a:t>
            </a:r>
          </a:p>
          <a:p>
            <a:r>
              <a:rPr lang="en-US" dirty="0" smtClean="0"/>
              <a:t>President</a:t>
            </a:r>
          </a:p>
          <a:p>
            <a:r>
              <a:rPr lang="en-US" dirty="0" smtClean="0"/>
              <a:t>Natalie Mansour DMD</a:t>
            </a:r>
          </a:p>
          <a:p>
            <a:r>
              <a:rPr lang="en-US" dirty="0" smtClean="0"/>
              <a:t>Interim Public Policy Advocate , Chair of Patient Services Committee and Board Director</a:t>
            </a:r>
          </a:p>
          <a:p>
            <a:r>
              <a:rPr lang="en-US" dirty="0" smtClean="0"/>
              <a:t>California Society of Pediatric Dentistry</a:t>
            </a:r>
          </a:p>
        </p:txBody>
      </p:sp>
    </p:spTree>
    <p:extLst>
      <p:ext uri="{BB962C8B-B14F-4D97-AF65-F5344CB8AC3E}">
        <p14:creationId xmlns:p14="http://schemas.microsoft.com/office/powerpoint/2010/main" val="2913699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Partners &amp; Stakeholders</a:t>
            </a:r>
            <a:endParaRPr lang="en-US" dirty="0"/>
          </a:p>
        </p:txBody>
      </p:sp>
      <p:sp>
        <p:nvSpPr>
          <p:cNvPr id="3" name="Content Placeholder 2"/>
          <p:cNvSpPr>
            <a:spLocks noGrp="1"/>
          </p:cNvSpPr>
          <p:nvPr>
            <p:ph idx="1"/>
          </p:nvPr>
        </p:nvSpPr>
        <p:spPr/>
        <p:txBody>
          <a:bodyPr>
            <a:normAutofit fontScale="85000" lnSpcReduction="20000"/>
          </a:bodyPr>
          <a:lstStyle/>
          <a:p>
            <a:r>
              <a:rPr lang="en-US" b="1" i="1" dirty="0"/>
              <a:t>"The operator-anesthesia model, where the operating dentist or oral surgeon is simultaneously directing the deep sedation or general anesthesia care AND involved in the conduct of the surgery, is </a:t>
            </a:r>
            <a:r>
              <a:rPr lang="en-US" b="1" i="1" dirty="0" smtClean="0"/>
              <a:t>inadequate and outdated, </a:t>
            </a:r>
            <a:r>
              <a:rPr lang="en-US" b="1" i="1" dirty="0"/>
              <a:t>according to medical standards, and below the expectations for safety that the public deserves."</a:t>
            </a:r>
            <a:r>
              <a:rPr lang="en-US" dirty="0"/>
              <a:t> ~Dr. Stephen Wilson MA, DMD, PhD, co-author of the nationally agreed upon </a:t>
            </a:r>
            <a:r>
              <a:rPr lang="en-US" i="1" dirty="0"/>
              <a:t>Guidelines for the Monitoring and Management of Pediatric Patients Before, During, and After Sedation for Diagnostic and Therapeutic Procedures: Update 2016</a:t>
            </a:r>
            <a:r>
              <a:rPr lang="en-US" dirty="0"/>
              <a:t>.</a:t>
            </a:r>
          </a:p>
          <a:p>
            <a:r>
              <a:rPr lang="en-US" dirty="0"/>
              <a:t> </a:t>
            </a:r>
            <a:r>
              <a:rPr lang="en-US" b="1" i="1" dirty="0" smtClean="0"/>
              <a:t>"</a:t>
            </a:r>
            <a:r>
              <a:rPr lang="en-US" b="1" i="1" dirty="0"/>
              <a:t>A second qualified, CMS-recognized*, anesthesia provider must be present whenever children need moderate sedation, deep sedation, or general anesthesia for major dental procedures."</a:t>
            </a:r>
            <a:r>
              <a:rPr lang="en-US" i="1" dirty="0"/>
              <a:t> </a:t>
            </a:r>
            <a:r>
              <a:rPr lang="en-US" dirty="0"/>
              <a:t>~Letter from the California Society of Anesthesiologists 2017</a:t>
            </a:r>
            <a:r>
              <a:rPr lang="en-US" i="1" dirty="0"/>
              <a:t> (*CMS: Centers for Medicare and Medicaid Services)</a:t>
            </a:r>
            <a:endParaRPr lang="en-US" dirty="0"/>
          </a:p>
          <a:p>
            <a:r>
              <a:rPr lang="en-US" dirty="0"/>
              <a:t> </a:t>
            </a:r>
            <a:r>
              <a:rPr lang="en-US" b="1" i="1" dirty="0" smtClean="0"/>
              <a:t>"</a:t>
            </a:r>
            <a:r>
              <a:rPr lang="en-US" b="1" i="1" dirty="0"/>
              <a:t>Only qualified anesthesia professionals should administer deep sedation or general anesthesia to children while a separate dentist or oral surgeon performs the procedure."</a:t>
            </a:r>
            <a:r>
              <a:rPr lang="en-US" dirty="0"/>
              <a:t> ~Charles J. Cote, MD, Professor Emeritus, Harvard Medical School and co-author of the nationally agreed upon </a:t>
            </a:r>
            <a:r>
              <a:rPr lang="en-US" i="1" dirty="0"/>
              <a:t>Guidelines for the Monitoring and Management of Pediatric Patients Before, During, and After Sedation for Diagnostic and Therapeutic Procedures: Update 2016</a:t>
            </a:r>
            <a:r>
              <a:rPr lang="en-US" dirty="0"/>
              <a:t>.</a:t>
            </a:r>
          </a:p>
          <a:p>
            <a:endParaRPr lang="en-US" dirty="0"/>
          </a:p>
        </p:txBody>
      </p:sp>
    </p:spTree>
    <p:extLst>
      <p:ext uri="{BB962C8B-B14F-4D97-AF65-F5344CB8AC3E}">
        <p14:creationId xmlns:p14="http://schemas.microsoft.com/office/powerpoint/2010/main" val="2009155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Why?</a:t>
            </a:r>
            <a:endParaRPr lang="en-US" dirty="0"/>
          </a:p>
        </p:txBody>
      </p:sp>
      <p:sp>
        <p:nvSpPr>
          <p:cNvPr id="3" name="Content Placeholder 2"/>
          <p:cNvSpPr>
            <a:spLocks noGrp="1"/>
          </p:cNvSpPr>
          <p:nvPr>
            <p:ph idx="1"/>
          </p:nvPr>
        </p:nvSpPr>
        <p:spPr/>
        <p:txBody>
          <a:bodyPr/>
          <a:lstStyle/>
          <a:p>
            <a:r>
              <a:rPr lang="en-US" dirty="0"/>
              <a:t>When considering a dental procedures involving general anesthesia or deep sedation in children, pediatric dentists  </a:t>
            </a:r>
            <a:r>
              <a:rPr lang="en-US" dirty="0" smtClean="0"/>
              <a:t>have a </a:t>
            </a:r>
            <a:r>
              <a:rPr lang="en-US" dirty="0"/>
              <a:t>separate person, an anesthesiologist in the room to administer the anesthesia and monitor </a:t>
            </a:r>
            <a:r>
              <a:rPr lang="en-US" dirty="0" smtClean="0"/>
              <a:t>and provide airway and rescue support  as needed until </a:t>
            </a:r>
            <a:r>
              <a:rPr lang="en-US" dirty="0"/>
              <a:t>recovery.</a:t>
            </a:r>
          </a:p>
          <a:p>
            <a:r>
              <a:rPr lang="en-US" dirty="0" smtClean="0"/>
              <a:t>Why is CSPD watching AB 224 and not supporting it?</a:t>
            </a:r>
          </a:p>
          <a:p>
            <a:r>
              <a:rPr lang="en-US" dirty="0" smtClean="0"/>
              <a:t>Why is CSPD supporting SB501 when it does not follow the AAPD Best Practices?</a:t>
            </a:r>
            <a:endParaRPr lang="en-US" dirty="0"/>
          </a:p>
        </p:txBody>
      </p:sp>
    </p:spTree>
    <p:extLst>
      <p:ext uri="{BB962C8B-B14F-4D97-AF65-F5344CB8AC3E}">
        <p14:creationId xmlns:p14="http://schemas.microsoft.com/office/powerpoint/2010/main" val="41858953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Resolution</a:t>
            </a:r>
            <a:endParaRPr lang="en-US" dirty="0"/>
          </a:p>
        </p:txBody>
      </p:sp>
      <p:sp>
        <p:nvSpPr>
          <p:cNvPr id="3" name="Text Placeholder 2"/>
          <p:cNvSpPr>
            <a:spLocks noGrp="1"/>
          </p:cNvSpPr>
          <p:nvPr>
            <p:ph type="body" idx="1"/>
          </p:nvPr>
        </p:nvSpPr>
        <p:spPr/>
        <p:txBody>
          <a:bodyPr>
            <a:noAutofit/>
          </a:bodyPr>
          <a:lstStyle/>
          <a:p>
            <a:r>
              <a:rPr lang="en-US" sz="2400" dirty="0" smtClean="0"/>
              <a:t>Look to our Vision and Mission Statement and Governance for the Answers</a:t>
            </a:r>
          </a:p>
          <a:p>
            <a:r>
              <a:rPr lang="en-US" sz="2400" dirty="0" smtClean="0"/>
              <a:t>Follow our Parent Organization AAPD</a:t>
            </a:r>
          </a:p>
          <a:p>
            <a:r>
              <a:rPr lang="en-US" sz="2400" dirty="0" smtClean="0"/>
              <a:t>Do What is in </a:t>
            </a:r>
            <a:r>
              <a:rPr lang="en-US" sz="2400" dirty="0"/>
              <a:t>O</a:t>
            </a:r>
            <a:r>
              <a:rPr lang="en-US" sz="2400" dirty="0" smtClean="0"/>
              <a:t>ur Guidelines and What </a:t>
            </a:r>
            <a:r>
              <a:rPr lang="en-US" sz="2400" dirty="0"/>
              <a:t>Is Best </a:t>
            </a:r>
            <a:r>
              <a:rPr lang="en-US" sz="2400" dirty="0" smtClean="0"/>
              <a:t>Practices </a:t>
            </a:r>
            <a:endParaRPr lang="en-US" sz="2400" dirty="0"/>
          </a:p>
        </p:txBody>
      </p:sp>
    </p:spTree>
    <p:extLst>
      <p:ext uri="{BB962C8B-B14F-4D97-AF65-F5344CB8AC3E}">
        <p14:creationId xmlns:p14="http://schemas.microsoft.com/office/powerpoint/2010/main" val="434904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CSPD Vision and Mission Statements</a:t>
            </a:r>
            <a:endParaRPr lang="en-US" dirty="0"/>
          </a:p>
        </p:txBody>
      </p:sp>
      <p:sp>
        <p:nvSpPr>
          <p:cNvPr id="3" name="Content Placeholder 2"/>
          <p:cNvSpPr>
            <a:spLocks noGrp="1"/>
          </p:cNvSpPr>
          <p:nvPr>
            <p:ph idx="1"/>
          </p:nvPr>
        </p:nvSpPr>
        <p:spPr/>
        <p:txBody>
          <a:bodyPr/>
          <a:lstStyle/>
          <a:p>
            <a:r>
              <a:rPr lang="en-US" dirty="0"/>
              <a:t>The Vision of the California Society of Pediatric Dentistry is exemplary oral health for all infants, children and adolescents.</a:t>
            </a:r>
          </a:p>
          <a:p>
            <a:r>
              <a:rPr lang="en-US" dirty="0" smtClean="0"/>
              <a:t>The </a:t>
            </a:r>
            <a:r>
              <a:rPr lang="en-US" dirty="0"/>
              <a:t>Mission of the California Society of Pediatric Dentistry (CSPD) is to serve its membership and the public by advocating optimal oral health of infants, children and </a:t>
            </a:r>
            <a:r>
              <a:rPr lang="en-US" dirty="0" smtClean="0"/>
              <a:t>adolescents in the state of California.</a:t>
            </a:r>
            <a:endParaRPr lang="en-US" dirty="0"/>
          </a:p>
        </p:txBody>
      </p:sp>
    </p:spTree>
    <p:extLst>
      <p:ext uri="{BB962C8B-B14F-4D97-AF65-F5344CB8AC3E}">
        <p14:creationId xmlns:p14="http://schemas.microsoft.com/office/powerpoint/2010/main" val="4171893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CSPD Governance</a:t>
            </a:r>
            <a:endParaRPr lang="en-US" dirty="0"/>
          </a:p>
        </p:txBody>
      </p:sp>
      <p:sp>
        <p:nvSpPr>
          <p:cNvPr id="3" name="Content Placeholder 2"/>
          <p:cNvSpPr>
            <a:spLocks noGrp="1"/>
          </p:cNvSpPr>
          <p:nvPr>
            <p:ph idx="1"/>
          </p:nvPr>
        </p:nvSpPr>
        <p:spPr/>
        <p:txBody>
          <a:bodyPr/>
          <a:lstStyle/>
          <a:p>
            <a:r>
              <a:rPr lang="en-US" dirty="0" smtClean="0"/>
              <a:t>The CSPD Public Policy Advocate (PPA)</a:t>
            </a:r>
          </a:p>
          <a:p>
            <a:r>
              <a:rPr lang="en-US" dirty="0" smtClean="0"/>
              <a:t>The CSPD Patient Services Committee</a:t>
            </a:r>
          </a:p>
          <a:p>
            <a:pPr lvl="1"/>
            <a:r>
              <a:rPr lang="en-US" dirty="0"/>
              <a:t>The Patient Services Committee is a standing committee of CSPD. </a:t>
            </a:r>
            <a:endParaRPr lang="en-US" dirty="0" smtClean="0"/>
          </a:p>
          <a:p>
            <a:pPr lvl="1"/>
            <a:r>
              <a:rPr lang="en-US" dirty="0" smtClean="0"/>
              <a:t>The </a:t>
            </a:r>
            <a:r>
              <a:rPr lang="en-US" dirty="0"/>
              <a:t>duty of this committee to promote and make recommendations to improve patient safety in the dental office and to advise recognized professional, lay and governmental organizations of the Clinical Guidelines and Oral Health Policies of this organization and the American Academy of Pediatric Dentistry (AAPD) as they relate to all phases of dentistry for </a:t>
            </a:r>
            <a:r>
              <a:rPr lang="en-US" dirty="0" smtClean="0"/>
              <a:t>Infants</a:t>
            </a:r>
            <a:r>
              <a:rPr lang="en-US" dirty="0"/>
              <a:t>, children, and adolescents including those with special health care needs</a:t>
            </a:r>
            <a:r>
              <a:rPr lang="en-US" dirty="0" smtClean="0"/>
              <a:t>.</a:t>
            </a:r>
          </a:p>
          <a:p>
            <a:pPr marL="0" indent="0">
              <a:buNone/>
            </a:pPr>
            <a:r>
              <a:rPr lang="en-US" dirty="0" smtClean="0"/>
              <a:t>Two very </a:t>
            </a:r>
            <a:r>
              <a:rPr lang="en-US" dirty="0"/>
              <a:t>i</a:t>
            </a:r>
            <a:r>
              <a:rPr lang="en-US" dirty="0" smtClean="0"/>
              <a:t>mportant and knowledgeable </a:t>
            </a:r>
            <a:r>
              <a:rPr lang="en-US" dirty="0"/>
              <a:t>g</a:t>
            </a:r>
            <a:r>
              <a:rPr lang="en-US" dirty="0" smtClean="0"/>
              <a:t>overnance assets that for some reason never had the opportunity to work together.</a:t>
            </a:r>
          </a:p>
        </p:txBody>
      </p:sp>
    </p:spTree>
    <p:extLst>
      <p:ext uri="{BB962C8B-B14F-4D97-AF65-F5344CB8AC3E}">
        <p14:creationId xmlns:p14="http://schemas.microsoft.com/office/powerpoint/2010/main" val="4213279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CSPD PPA-PSC Collaboration</a:t>
            </a:r>
            <a:endParaRPr lang="en-US" dirty="0"/>
          </a:p>
        </p:txBody>
      </p:sp>
      <p:sp>
        <p:nvSpPr>
          <p:cNvPr id="3" name="Content Placeholder 2"/>
          <p:cNvSpPr>
            <a:spLocks noGrp="1"/>
          </p:cNvSpPr>
          <p:nvPr>
            <p:ph idx="1"/>
          </p:nvPr>
        </p:nvSpPr>
        <p:spPr/>
        <p:txBody>
          <a:bodyPr/>
          <a:lstStyle/>
          <a:p>
            <a:r>
              <a:rPr lang="en-US" dirty="0"/>
              <a:t>As President, I </a:t>
            </a:r>
            <a:r>
              <a:rPr lang="en-US" dirty="0" smtClean="0"/>
              <a:t>requested that the PPA began to work and collaborate with the Patient Services Chair on Legislative Issues.</a:t>
            </a:r>
          </a:p>
          <a:p>
            <a:pPr lvl="1"/>
            <a:r>
              <a:rPr lang="en-US" dirty="0" smtClean="0"/>
              <a:t>This would allow for leadership development</a:t>
            </a:r>
          </a:p>
          <a:p>
            <a:pPr lvl="1"/>
            <a:r>
              <a:rPr lang="en-US" dirty="0" smtClean="0"/>
              <a:t>More discourse and dialogue on issues</a:t>
            </a:r>
          </a:p>
          <a:p>
            <a:pPr lvl="1"/>
            <a:r>
              <a:rPr lang="en-US" dirty="0" smtClean="0"/>
              <a:t>Lessen committee work discussions at the Board Table.</a:t>
            </a:r>
          </a:p>
          <a:p>
            <a:pPr lvl="1"/>
            <a:endParaRPr lang="en-US" dirty="0"/>
          </a:p>
          <a:p>
            <a:r>
              <a:rPr lang="en-US" dirty="0" smtClean="0"/>
              <a:t>I also tasked The Patient Services Committee through its Chair, Dr Natalie Mansour, to develop a Policy Statement on Sedation.</a:t>
            </a:r>
          </a:p>
        </p:txBody>
      </p:sp>
    </p:spTree>
    <p:extLst>
      <p:ext uri="{BB962C8B-B14F-4D97-AF65-F5344CB8AC3E}">
        <p14:creationId xmlns:p14="http://schemas.microsoft.com/office/powerpoint/2010/main" val="36303811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Parent Organization</a:t>
            </a:r>
            <a:endParaRPr lang="en-US" dirty="0"/>
          </a:p>
        </p:txBody>
      </p:sp>
      <p:sp>
        <p:nvSpPr>
          <p:cNvPr id="3" name="Text Placeholder 2"/>
          <p:cNvSpPr>
            <a:spLocks noGrp="1"/>
          </p:cNvSpPr>
          <p:nvPr>
            <p:ph type="body" idx="1"/>
          </p:nvPr>
        </p:nvSpPr>
        <p:spPr/>
        <p:txBody>
          <a:bodyPr/>
          <a:lstStyle/>
          <a:p>
            <a:r>
              <a:rPr lang="en-US" dirty="0" smtClean="0"/>
              <a:t>AAPD Strategic Plan and Reference Manual</a:t>
            </a:r>
            <a:endParaRPr lang="en-US" dirty="0"/>
          </a:p>
        </p:txBody>
      </p:sp>
    </p:spTree>
    <p:extLst>
      <p:ext uri="{BB962C8B-B14F-4D97-AF65-F5344CB8AC3E}">
        <p14:creationId xmlns:p14="http://schemas.microsoft.com/office/powerpoint/2010/main" val="1091486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AAPD Strategic Plan and </a:t>
            </a:r>
            <a:br>
              <a:rPr lang="en-US" dirty="0" smtClean="0"/>
            </a:br>
            <a:r>
              <a:rPr lang="en-US" dirty="0" smtClean="0"/>
              <a:t>Its Culture Statement</a:t>
            </a:r>
            <a:endParaRPr lang="en-US" dirty="0"/>
          </a:p>
        </p:txBody>
      </p:sp>
      <p:sp>
        <p:nvSpPr>
          <p:cNvPr id="3" name="Content Placeholder 2"/>
          <p:cNvSpPr>
            <a:spLocks noGrp="1"/>
          </p:cNvSpPr>
          <p:nvPr>
            <p:ph idx="1"/>
          </p:nvPr>
        </p:nvSpPr>
        <p:spPr/>
        <p:txBody>
          <a:bodyPr/>
          <a:lstStyle/>
          <a:p>
            <a:r>
              <a:rPr lang="en-US" dirty="0"/>
              <a:t>Our members put children first in everything they do, and at the highest standards of ethics and patient safety. As such, the American Academy of Pediatric Dentistry is THE leading national advocate dedicated exclusively to children’s oral health. We are the embodiment of our members’ expertise as the big authorities on little teeth</a:t>
            </a:r>
            <a:r>
              <a:rPr lang="en-US" dirty="0" smtClean="0"/>
              <a:t>.</a:t>
            </a:r>
          </a:p>
          <a:p>
            <a:r>
              <a:rPr lang="en-US" dirty="0" smtClean="0"/>
              <a:t>The Derivative for CSPD</a:t>
            </a:r>
            <a:endParaRPr lang="en-US" dirty="0"/>
          </a:p>
          <a:p>
            <a:r>
              <a:rPr lang="en-US" dirty="0"/>
              <a:t>Our members put children first in everything they do, and at the highest standards of ethics and patient safety. As such, CSPD is THE leading advocate in the State of California dedicated exclusively to children’s oral health. CSPD is the embodiment of our members’ expertise as the authorities and experts on pediatric oral health.</a:t>
            </a:r>
          </a:p>
        </p:txBody>
      </p:sp>
    </p:spTree>
    <p:extLst>
      <p:ext uri="{BB962C8B-B14F-4D97-AF65-F5344CB8AC3E}">
        <p14:creationId xmlns:p14="http://schemas.microsoft.com/office/powerpoint/2010/main" val="4014345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AAPD Reference Manual</a:t>
            </a:r>
            <a:endParaRPr lang="en-US" dirty="0"/>
          </a:p>
        </p:txBody>
      </p:sp>
      <p:sp>
        <p:nvSpPr>
          <p:cNvPr id="3" name="Content Placeholder 2"/>
          <p:cNvSpPr>
            <a:spLocks noGrp="1"/>
          </p:cNvSpPr>
          <p:nvPr>
            <p:ph idx="1"/>
          </p:nvPr>
        </p:nvSpPr>
        <p:spPr/>
        <p:txBody>
          <a:bodyPr>
            <a:normAutofit/>
          </a:bodyPr>
          <a:lstStyle/>
          <a:p>
            <a:r>
              <a:rPr lang="en-US" dirty="0" smtClean="0"/>
              <a:t>Policy </a:t>
            </a:r>
            <a:r>
              <a:rPr lang="en-US" dirty="0"/>
              <a:t>on Patient </a:t>
            </a:r>
            <a:r>
              <a:rPr lang="en-US" dirty="0" smtClean="0"/>
              <a:t>Safety</a:t>
            </a:r>
          </a:p>
          <a:p>
            <a:r>
              <a:rPr lang="en-US" dirty="0" smtClean="0"/>
              <a:t>Monitoring </a:t>
            </a:r>
            <a:r>
              <a:rPr lang="en-US" dirty="0"/>
              <a:t>and Management of Pediatric Dental Patients, Before, During and After Sedation for Diagnostic and Therapeutic Procedures:  Update 2016.  278-307.</a:t>
            </a:r>
          </a:p>
          <a:p>
            <a:r>
              <a:rPr lang="en-US" dirty="0" smtClean="0"/>
              <a:t> </a:t>
            </a:r>
            <a:r>
              <a:rPr lang="en-US" dirty="0"/>
              <a:t>Use of Anesthesia Providers in the Administration of Office-based Deep Sedation/General Anesthesia to the Pediatric Dental Patient</a:t>
            </a:r>
            <a:r>
              <a:rPr lang="en-US" dirty="0" smtClean="0"/>
              <a:t>.</a:t>
            </a:r>
            <a:endParaRPr lang="en-US" dirty="0"/>
          </a:p>
        </p:txBody>
      </p:sp>
    </p:spTree>
    <p:extLst>
      <p:ext uri="{BB962C8B-B14F-4D97-AF65-F5344CB8AC3E}">
        <p14:creationId xmlns:p14="http://schemas.microsoft.com/office/powerpoint/2010/main" val="39377095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t>THE CALIFORNIA SOCIETY OF PEDIATRIC DENTISTRY </a:t>
            </a:r>
            <a:br>
              <a:rPr lang="en-US" sz="2400" b="1" dirty="0"/>
            </a:br>
            <a:r>
              <a:rPr lang="en-US" sz="2400" b="1" dirty="0"/>
              <a:t>POSITION STATEMENT and LEGISLATIVE POLICY </a:t>
            </a:r>
            <a:br>
              <a:rPr lang="en-US" sz="2400" b="1" dirty="0"/>
            </a:br>
            <a:r>
              <a:rPr lang="en-US" sz="2400" b="1" dirty="0"/>
              <a:t>REGARDING MINIMAL, MODERATE AND DEEP SEDATION/GENERAL ANESTHESIA USED DURING DENTAL TREATMENT OF CHILDREN</a:t>
            </a:r>
            <a:r>
              <a:rPr lang="en-US" sz="2400" dirty="0"/>
              <a:t/>
            </a:r>
            <a:br>
              <a:rPr lang="en-US" sz="2400" dirty="0"/>
            </a:br>
            <a:endParaRPr lang="en-US" sz="2400" dirty="0"/>
          </a:p>
        </p:txBody>
      </p:sp>
      <p:sp>
        <p:nvSpPr>
          <p:cNvPr id="3" name="Text Placeholder 2"/>
          <p:cNvSpPr>
            <a:spLocks noGrp="1"/>
          </p:cNvSpPr>
          <p:nvPr>
            <p:ph type="body" idx="1"/>
          </p:nvPr>
        </p:nvSpPr>
        <p:spPr/>
        <p:txBody>
          <a:bodyPr/>
          <a:lstStyle/>
          <a:p>
            <a:r>
              <a:rPr lang="en-US" dirty="0"/>
              <a:t>ADOPTED BY THE CALIFORNIA SOCIETY OF PEDIATRIC DENTISTRY</a:t>
            </a:r>
          </a:p>
          <a:p>
            <a:r>
              <a:rPr lang="en-US" dirty="0"/>
              <a:t>BOARD OF DIRECTORS: JULY 19, 2018</a:t>
            </a:r>
          </a:p>
          <a:p>
            <a:endParaRPr lang="en-US" dirty="0"/>
          </a:p>
        </p:txBody>
      </p:sp>
    </p:spTree>
    <p:extLst>
      <p:ext uri="{BB962C8B-B14F-4D97-AF65-F5344CB8AC3E}">
        <p14:creationId xmlns:p14="http://schemas.microsoft.com/office/powerpoint/2010/main" val="1854444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Text Placeholder 2"/>
          <p:cNvSpPr>
            <a:spLocks noGrp="1"/>
          </p:cNvSpPr>
          <p:nvPr>
            <p:ph type="body" idx="1"/>
          </p:nvPr>
        </p:nvSpPr>
        <p:spPr/>
        <p:txBody>
          <a:bodyPr/>
          <a:lstStyle/>
          <a:p>
            <a:r>
              <a:rPr lang="en-US" dirty="0" smtClean="0"/>
              <a:t>The Story of Caleb Sears</a:t>
            </a:r>
            <a:endParaRPr lang="en-US" dirty="0"/>
          </a:p>
        </p:txBody>
      </p:sp>
    </p:spTree>
    <p:extLst>
      <p:ext uri="{BB962C8B-B14F-4D97-AF65-F5344CB8AC3E}">
        <p14:creationId xmlns:p14="http://schemas.microsoft.com/office/powerpoint/2010/main" val="3170635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92" t="4673" r="7243" b="5794"/>
          <a:stretch/>
        </p:blipFill>
        <p:spPr bwMode="auto">
          <a:xfrm>
            <a:off x="1864588" y="220337"/>
            <a:ext cx="8436184" cy="5453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7437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CSPD Position and Policy Statement:</a:t>
            </a:r>
            <a:endParaRPr lang="en-US" dirty="0"/>
          </a:p>
        </p:txBody>
      </p:sp>
      <p:sp>
        <p:nvSpPr>
          <p:cNvPr id="3" name="Content Placeholder 2"/>
          <p:cNvSpPr>
            <a:spLocks noGrp="1"/>
          </p:cNvSpPr>
          <p:nvPr>
            <p:ph idx="1"/>
          </p:nvPr>
        </p:nvSpPr>
        <p:spPr>
          <a:xfrm>
            <a:off x="1202919" y="1870166"/>
            <a:ext cx="9784080" cy="4206240"/>
          </a:xfrm>
        </p:spPr>
        <p:txBody>
          <a:bodyPr>
            <a:normAutofit/>
          </a:bodyPr>
          <a:lstStyle/>
          <a:p>
            <a:r>
              <a:rPr lang="en-US" sz="2400" dirty="0"/>
              <a:t>The Mission of the California Society of Pediatric Dentistry (CSPD) is to serve its membership and the public by advocating optimal oral health of infants, children and adolescents</a:t>
            </a:r>
            <a:r>
              <a:rPr lang="en-US" sz="2400" dirty="0" smtClean="0"/>
              <a:t>.</a:t>
            </a:r>
          </a:p>
          <a:p>
            <a:r>
              <a:rPr lang="en-US" sz="2400" dirty="0"/>
              <a:t>CSPD through its Patient Services Committee</a:t>
            </a:r>
            <a:r>
              <a:rPr lang="en-US" sz="2400" baseline="30000" dirty="0"/>
              <a:t>1</a:t>
            </a:r>
            <a:r>
              <a:rPr lang="en-US" sz="2400" dirty="0"/>
              <a:t> is making a position statement and legislative policy regarding minimal, moderate, and deep sedation/general anesthesia used during dental treatment of children.  It is this position statement and legislative policy that will guide CSPD in its position on legislation regarding the practice of minimal, moderate, and deep sedation/general anesthesia used during dental treatment of children</a:t>
            </a:r>
            <a:r>
              <a:rPr lang="en-US" sz="2400" dirty="0" smtClean="0"/>
              <a:t>.</a:t>
            </a:r>
            <a:endParaRPr lang="en-US" sz="2400" dirty="0"/>
          </a:p>
        </p:txBody>
      </p:sp>
    </p:spTree>
    <p:extLst>
      <p:ext uri="{BB962C8B-B14F-4D97-AF65-F5344CB8AC3E}">
        <p14:creationId xmlns:p14="http://schemas.microsoft.com/office/powerpoint/2010/main" val="3163031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CSPD Position and Policy Statement:</a:t>
            </a:r>
            <a:endParaRPr lang="en-US" dirty="0"/>
          </a:p>
        </p:txBody>
      </p:sp>
      <p:sp>
        <p:nvSpPr>
          <p:cNvPr id="3" name="Content Placeholder 2"/>
          <p:cNvSpPr>
            <a:spLocks noGrp="1"/>
          </p:cNvSpPr>
          <p:nvPr>
            <p:ph idx="1"/>
          </p:nvPr>
        </p:nvSpPr>
        <p:spPr>
          <a:xfrm>
            <a:off x="1202919" y="1870166"/>
            <a:ext cx="9784080" cy="4206240"/>
          </a:xfrm>
        </p:spPr>
        <p:txBody>
          <a:bodyPr>
            <a:normAutofit/>
          </a:bodyPr>
          <a:lstStyle/>
          <a:p>
            <a:r>
              <a:rPr lang="en-US" sz="2400" dirty="0" smtClean="0"/>
              <a:t>Our </a:t>
            </a:r>
            <a:r>
              <a:rPr lang="en-US" sz="2400" dirty="0"/>
              <a:t>members put children first in everything they do, and at the highest standards of ethics and patient safety. As such, CSPD is THE leading advocate in the State of California dedicated exclusively to children’s oral health. CSPD is the embodiment of our members’ expertise as the authorities and experts on pediatric oral health</a:t>
            </a:r>
            <a:r>
              <a:rPr lang="en-US" sz="2400" dirty="0" smtClean="0"/>
              <a:t>.</a:t>
            </a:r>
            <a:endParaRPr lang="en-US" sz="2400" dirty="0"/>
          </a:p>
        </p:txBody>
      </p:sp>
    </p:spTree>
    <p:extLst>
      <p:ext uri="{BB962C8B-B14F-4D97-AF65-F5344CB8AC3E}">
        <p14:creationId xmlns:p14="http://schemas.microsoft.com/office/powerpoint/2010/main" val="5536084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CSPD Position and Policy Statement:</a:t>
            </a:r>
            <a:endParaRPr lang="en-US" dirty="0"/>
          </a:p>
        </p:txBody>
      </p:sp>
      <p:sp>
        <p:nvSpPr>
          <p:cNvPr id="3" name="Content Placeholder 2"/>
          <p:cNvSpPr>
            <a:spLocks noGrp="1"/>
          </p:cNvSpPr>
          <p:nvPr>
            <p:ph idx="1"/>
          </p:nvPr>
        </p:nvSpPr>
        <p:spPr>
          <a:xfrm>
            <a:off x="1202919" y="1870166"/>
            <a:ext cx="9784080" cy="4206240"/>
          </a:xfrm>
        </p:spPr>
        <p:txBody>
          <a:bodyPr>
            <a:noAutofit/>
          </a:bodyPr>
          <a:lstStyle/>
          <a:p>
            <a:r>
              <a:rPr lang="en-US" sz="2400" dirty="0"/>
              <a:t>CSPD supports and endorses the American Academy of Pediatric Dentistry (AAPD) Policy on Patient Safety Revision 2018. </a:t>
            </a:r>
            <a:r>
              <a:rPr lang="en-US" sz="2400" baseline="30000" dirty="0"/>
              <a:t>2</a:t>
            </a:r>
          </a:p>
          <a:p>
            <a:r>
              <a:rPr lang="en-US" sz="2400" dirty="0"/>
              <a:t>CSPD supports and endorses the AAPD Best Practices on Monitoring and Management of Pediatric Dental Patients, Before, During and After Sedation for Diagnostic and Therapeutic Procedures:  Update 2016. </a:t>
            </a:r>
            <a:r>
              <a:rPr lang="en-US" sz="2400" baseline="30000" dirty="0"/>
              <a:t>3</a:t>
            </a:r>
            <a:r>
              <a:rPr lang="en-US" sz="2400" dirty="0"/>
              <a:t>   </a:t>
            </a:r>
          </a:p>
          <a:p>
            <a:r>
              <a:rPr lang="en-US" sz="2400" dirty="0"/>
              <a:t>CSPD adheres to the definitions of minimal, moderate and deep sedation/general anesthesia as set forth by the 2017-2018 AAPD Reference Manual. </a:t>
            </a:r>
            <a:r>
              <a:rPr lang="en-US" sz="2400" baseline="30000" dirty="0"/>
              <a:t>3</a:t>
            </a:r>
            <a:r>
              <a:rPr lang="en-US" sz="2400" dirty="0"/>
              <a:t>   </a:t>
            </a:r>
          </a:p>
        </p:txBody>
      </p:sp>
    </p:spTree>
    <p:extLst>
      <p:ext uri="{BB962C8B-B14F-4D97-AF65-F5344CB8AC3E}">
        <p14:creationId xmlns:p14="http://schemas.microsoft.com/office/powerpoint/2010/main" val="35088564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CSPD Position and Policy Statement:</a:t>
            </a:r>
            <a:endParaRPr lang="en-US" dirty="0"/>
          </a:p>
        </p:txBody>
      </p:sp>
      <p:sp>
        <p:nvSpPr>
          <p:cNvPr id="3" name="Content Placeholder 2"/>
          <p:cNvSpPr>
            <a:spLocks noGrp="1"/>
          </p:cNvSpPr>
          <p:nvPr>
            <p:ph idx="1"/>
          </p:nvPr>
        </p:nvSpPr>
        <p:spPr>
          <a:xfrm>
            <a:off x="1202919" y="1870166"/>
            <a:ext cx="9784080" cy="4206240"/>
          </a:xfrm>
        </p:spPr>
        <p:txBody>
          <a:bodyPr>
            <a:noAutofit/>
          </a:bodyPr>
          <a:lstStyle/>
          <a:p>
            <a:r>
              <a:rPr lang="en-US" sz="2400" dirty="0" smtClean="0"/>
              <a:t>CSPD </a:t>
            </a:r>
            <a:r>
              <a:rPr lang="en-US" sz="2400" dirty="0"/>
              <a:t>supports the personnel requirements for each level of sedation for children that are outlined in the AAP4 and ADA5 endorsed AAPD Best Practices on Monitoring and Management of Pediatric Dental Patients, Before, During and After Sedation for Diagnostic and Therapeutic Procedures:  Update 2016</a:t>
            </a:r>
            <a:r>
              <a:rPr lang="en-US" sz="2400" baseline="30000" dirty="0"/>
              <a:t>3</a:t>
            </a:r>
            <a:r>
              <a:rPr lang="en-US" sz="2400" dirty="0"/>
              <a:t> and The 2018-2019 AAPD Best Practices on Use of Anesthesia Providers in the Administration of Office-based Deep Sedation/General Anesthesia to the Pediatric Dental Patient.</a:t>
            </a:r>
            <a:r>
              <a:rPr lang="en-US" sz="2400" baseline="30000" dirty="0"/>
              <a:t>6</a:t>
            </a:r>
          </a:p>
        </p:txBody>
      </p:sp>
    </p:spTree>
    <p:extLst>
      <p:ext uri="{BB962C8B-B14F-4D97-AF65-F5344CB8AC3E}">
        <p14:creationId xmlns:p14="http://schemas.microsoft.com/office/powerpoint/2010/main" val="1144754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CSPD Position and Policy Statement:</a:t>
            </a:r>
            <a:endParaRPr lang="en-US" dirty="0"/>
          </a:p>
        </p:txBody>
      </p:sp>
      <p:sp>
        <p:nvSpPr>
          <p:cNvPr id="3" name="Content Placeholder 2"/>
          <p:cNvSpPr>
            <a:spLocks noGrp="1"/>
          </p:cNvSpPr>
          <p:nvPr>
            <p:ph idx="1"/>
          </p:nvPr>
        </p:nvSpPr>
        <p:spPr>
          <a:xfrm>
            <a:off x="1202919" y="1870166"/>
            <a:ext cx="9784080" cy="4206240"/>
          </a:xfrm>
        </p:spPr>
        <p:txBody>
          <a:bodyPr>
            <a:noAutofit/>
          </a:bodyPr>
          <a:lstStyle/>
          <a:p>
            <a:r>
              <a:rPr lang="en-US" sz="2400" dirty="0"/>
              <a:t>In minimal sedation, “children who have received minimal sedation generally will not require more than observation and </a:t>
            </a:r>
            <a:r>
              <a:rPr lang="en-US" sz="2400" dirty="0" smtClean="0"/>
              <a:t>intermittent </a:t>
            </a:r>
            <a:r>
              <a:rPr lang="en-US" sz="2400" dirty="0"/>
              <a:t>assessment of their level of sedation.” </a:t>
            </a:r>
            <a:r>
              <a:rPr lang="en-US" sz="2400" baseline="30000" dirty="0"/>
              <a:t>3</a:t>
            </a:r>
            <a:r>
              <a:rPr lang="en-US" sz="2400" dirty="0"/>
              <a:t>  </a:t>
            </a:r>
          </a:p>
          <a:p>
            <a:r>
              <a:rPr lang="en-US" sz="2400" dirty="0" smtClean="0"/>
              <a:t>In moderate sedation, personnel requirements include:</a:t>
            </a:r>
          </a:p>
          <a:p>
            <a:r>
              <a:rPr lang="en-US" sz="2400" dirty="0" smtClean="0"/>
              <a:t>1.	A skilled dental provider who could rescue the child when airway compromise occurs and who is PALS certified or trained in advanced airway management.</a:t>
            </a:r>
            <a:r>
              <a:rPr lang="en-US" sz="2400" baseline="30000" dirty="0" smtClean="0"/>
              <a:t>3</a:t>
            </a:r>
            <a:r>
              <a:rPr lang="en-US" sz="2400" dirty="0" smtClean="0"/>
              <a:t> </a:t>
            </a:r>
          </a:p>
          <a:p>
            <a:r>
              <a:rPr lang="en-US" sz="2400" dirty="0" smtClean="0"/>
              <a:t>2.	An observer who will monitor the patient but who may also assist with interruptible tasks who should be trained in advanced airway management. </a:t>
            </a:r>
            <a:r>
              <a:rPr lang="en-US" sz="2400" baseline="30000" dirty="0" smtClean="0"/>
              <a:t>3</a:t>
            </a:r>
            <a:r>
              <a:rPr lang="en-US" sz="2400" dirty="0" smtClean="0"/>
              <a:t> </a:t>
            </a:r>
          </a:p>
        </p:txBody>
      </p:sp>
    </p:spTree>
    <p:extLst>
      <p:ext uri="{BB962C8B-B14F-4D97-AF65-F5344CB8AC3E}">
        <p14:creationId xmlns:p14="http://schemas.microsoft.com/office/powerpoint/2010/main" val="30993779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CSPD Position and Policy Statement:</a:t>
            </a:r>
            <a:endParaRPr lang="en-US" dirty="0"/>
          </a:p>
        </p:txBody>
      </p:sp>
      <p:sp>
        <p:nvSpPr>
          <p:cNvPr id="3" name="Content Placeholder 2"/>
          <p:cNvSpPr>
            <a:spLocks noGrp="1"/>
          </p:cNvSpPr>
          <p:nvPr>
            <p:ph idx="1"/>
          </p:nvPr>
        </p:nvSpPr>
        <p:spPr>
          <a:xfrm>
            <a:off x="1202919" y="1870166"/>
            <a:ext cx="9784080" cy="4206240"/>
          </a:xfrm>
        </p:spPr>
        <p:txBody>
          <a:bodyPr>
            <a:noAutofit/>
          </a:bodyPr>
          <a:lstStyle/>
          <a:p>
            <a:r>
              <a:rPr lang="en-US" sz="2400" dirty="0" smtClean="0"/>
              <a:t>In </a:t>
            </a:r>
            <a:r>
              <a:rPr lang="en-US" sz="2400" dirty="0"/>
              <a:t>deep/general anesthesia, personnel requirements include:</a:t>
            </a:r>
          </a:p>
          <a:p>
            <a:r>
              <a:rPr lang="en-US" sz="2400" dirty="0"/>
              <a:t>1.	At least 3 individuals should be present:  </a:t>
            </a:r>
          </a:p>
          <a:p>
            <a:r>
              <a:rPr lang="en-US" sz="2400" dirty="0"/>
              <a:t>a.	operating dentist</a:t>
            </a:r>
            <a:r>
              <a:rPr lang="en-US" sz="2400" baseline="30000" dirty="0"/>
              <a:t>6</a:t>
            </a:r>
          </a:p>
          <a:p>
            <a:r>
              <a:rPr lang="en-US" sz="2400" dirty="0"/>
              <a:t>b.	support personnel</a:t>
            </a:r>
            <a:r>
              <a:rPr lang="en-US" sz="2400" baseline="30000" dirty="0"/>
              <a:t>6</a:t>
            </a:r>
            <a:r>
              <a:rPr lang="en-US" sz="2400" dirty="0"/>
              <a:t> </a:t>
            </a:r>
          </a:p>
          <a:p>
            <a:r>
              <a:rPr lang="en-US" sz="2400" dirty="0"/>
              <a:t>c.	an independently practicing and currently licensed anesthesia provider.</a:t>
            </a:r>
            <a:r>
              <a:rPr lang="en-US" sz="2400" baseline="30000" dirty="0"/>
              <a:t>6</a:t>
            </a:r>
          </a:p>
        </p:txBody>
      </p:sp>
    </p:spTree>
    <p:extLst>
      <p:ext uri="{BB962C8B-B14F-4D97-AF65-F5344CB8AC3E}">
        <p14:creationId xmlns:p14="http://schemas.microsoft.com/office/powerpoint/2010/main" val="3392867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CSPD Position and Policy Statement References:</a:t>
            </a:r>
            <a:endParaRPr lang="en-US" dirty="0"/>
          </a:p>
        </p:txBody>
      </p:sp>
      <p:sp>
        <p:nvSpPr>
          <p:cNvPr id="3" name="Content Placeholder 2"/>
          <p:cNvSpPr>
            <a:spLocks noGrp="1"/>
          </p:cNvSpPr>
          <p:nvPr>
            <p:ph idx="1"/>
          </p:nvPr>
        </p:nvSpPr>
        <p:spPr>
          <a:xfrm>
            <a:off x="1202919" y="1870166"/>
            <a:ext cx="9784080" cy="4206240"/>
          </a:xfrm>
        </p:spPr>
        <p:txBody>
          <a:bodyPr>
            <a:noAutofit/>
          </a:bodyPr>
          <a:lstStyle/>
          <a:p>
            <a:r>
              <a:rPr lang="en-US" sz="2000" dirty="0" smtClean="0"/>
              <a:t>1</a:t>
            </a:r>
            <a:r>
              <a:rPr lang="en-US" sz="2000" dirty="0"/>
              <a:t>. The Patient Services Committee is a standing committee of CSPD. The duty of this committee to promote and make recommendations to improve patient safety in the dental office and to advise recognized professional, lay and governmental organizations of the Clinical Guidelines and Oral Health Policies of this organization and the American Academy of Pediatric Dentistry (AAPD) as they relate to all phases of dentistry for infants, children, and adolescents including those with special health care needs.</a:t>
            </a:r>
          </a:p>
          <a:p>
            <a:r>
              <a:rPr lang="en-US" sz="2000" dirty="0"/>
              <a:t>2. Policy on Patient Safety. (</a:t>
            </a:r>
            <a:r>
              <a:rPr lang="en-US" sz="2000" dirty="0" err="1"/>
              <a:t>n.d.</a:t>
            </a:r>
            <a:r>
              <a:rPr lang="en-US" sz="2000" dirty="0"/>
              <a:t>). Retrieved July 15, 2018, from http://www.aapd.org/media/Policies_Guidelines/P_PatientSafety.pdf OFFICIAL BUT UNFORMATTED</a:t>
            </a:r>
          </a:p>
          <a:p>
            <a:r>
              <a:rPr lang="en-US" sz="2000" dirty="0"/>
              <a:t>3. Pediatric Dentistry Volume 39 / Issue 2 American Academy of Pediatric Dentistry, Reference Manual.  Monitoring and Management of Pediatric Dental Patients, Before, During and After Sedation for Diagnostic and Therapeutic Procedures:  Update 2016.  278-307</a:t>
            </a:r>
            <a:r>
              <a:rPr lang="en-US" sz="2000" dirty="0" smtClean="0"/>
              <a:t>.</a:t>
            </a:r>
            <a:endParaRPr lang="en-US" sz="2000" dirty="0"/>
          </a:p>
        </p:txBody>
      </p:sp>
    </p:spTree>
    <p:extLst>
      <p:ext uri="{BB962C8B-B14F-4D97-AF65-F5344CB8AC3E}">
        <p14:creationId xmlns:p14="http://schemas.microsoft.com/office/powerpoint/2010/main" val="2751598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CSPD Position and Policy Statement References:</a:t>
            </a:r>
            <a:endParaRPr lang="en-US" dirty="0"/>
          </a:p>
        </p:txBody>
      </p:sp>
      <p:sp>
        <p:nvSpPr>
          <p:cNvPr id="3" name="Content Placeholder 2"/>
          <p:cNvSpPr>
            <a:spLocks noGrp="1"/>
          </p:cNvSpPr>
          <p:nvPr>
            <p:ph idx="1"/>
          </p:nvPr>
        </p:nvSpPr>
        <p:spPr>
          <a:xfrm>
            <a:off x="1202919" y="1870166"/>
            <a:ext cx="9784080" cy="4206240"/>
          </a:xfrm>
        </p:spPr>
        <p:txBody>
          <a:bodyPr>
            <a:noAutofit/>
          </a:bodyPr>
          <a:lstStyle/>
          <a:p>
            <a:r>
              <a:rPr lang="en-US" sz="2000" dirty="0" smtClean="0"/>
              <a:t>4</a:t>
            </a:r>
            <a:r>
              <a:rPr lang="en-US" sz="2000" dirty="0"/>
              <a:t>. Pediatrics July 2016, Volume 138 / Issue 1 From the American Academy of Pediatrics Clinical Report Guidelines for Monitoring and Management of Pediatric Patients Before, During, and After Sedation for Diagnostic and Therapeutic Procedures: Update 2016</a:t>
            </a:r>
          </a:p>
          <a:p>
            <a:r>
              <a:rPr lang="en-US" sz="2000" dirty="0"/>
              <a:t>5. American Dental Association, GUIDELINES for the Use of Sedation and General Anesthesia by Dentists Adopted by the ADA House of Delegates, October 2016</a:t>
            </a:r>
          </a:p>
          <a:p>
            <a:r>
              <a:rPr lang="en-US" sz="2000" dirty="0"/>
              <a:t>6. Use of Anesthesia Providers in the Administration of Office-based Deep Sedation/General Anesthesia to the Pediatric Dental Patient. (</a:t>
            </a:r>
            <a:r>
              <a:rPr lang="en-US" sz="2000" dirty="0" err="1"/>
              <a:t>n.d.</a:t>
            </a:r>
            <a:r>
              <a:rPr lang="en-US" sz="2000" dirty="0"/>
              <a:t>). Retrieved July 15, 2018, from http://www.aapd.org/media/Policies_Guidelines/BP_AnesthesiaPersonnel.pdf OFFICIAL BUT UNFORMATTED</a:t>
            </a:r>
          </a:p>
          <a:p>
            <a:endParaRPr lang="en-US" sz="1400" dirty="0"/>
          </a:p>
        </p:txBody>
      </p:sp>
    </p:spTree>
    <p:extLst>
      <p:ext uri="{BB962C8B-B14F-4D97-AF65-F5344CB8AC3E}">
        <p14:creationId xmlns:p14="http://schemas.microsoft.com/office/powerpoint/2010/main" val="2667316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Epilogue</a:t>
            </a:r>
            <a:endParaRPr lang="en-US" dirty="0"/>
          </a:p>
        </p:txBody>
      </p:sp>
      <p:sp>
        <p:nvSpPr>
          <p:cNvPr id="3" name="Text Placeholder 2"/>
          <p:cNvSpPr>
            <a:spLocks noGrp="1"/>
          </p:cNvSpPr>
          <p:nvPr>
            <p:ph type="body" idx="1"/>
          </p:nvPr>
        </p:nvSpPr>
        <p:spPr/>
        <p:txBody>
          <a:bodyPr>
            <a:normAutofit/>
          </a:bodyPr>
          <a:lstStyle/>
          <a:p>
            <a:r>
              <a:rPr lang="en-US" sz="3200" dirty="0" smtClean="0"/>
              <a:t>Do the Right Thing for the Children</a:t>
            </a:r>
            <a:endParaRPr lang="en-US" sz="3200" dirty="0"/>
          </a:p>
        </p:txBody>
      </p:sp>
    </p:spTree>
    <p:extLst>
      <p:ext uri="{BB962C8B-B14F-4D97-AF65-F5344CB8AC3E}">
        <p14:creationId xmlns:p14="http://schemas.microsoft.com/office/powerpoint/2010/main" val="3418575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Is Caleb Sears?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90269" y="2036310"/>
            <a:ext cx="280987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997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The California Society of Pediatric </a:t>
            </a:r>
            <a:r>
              <a:rPr lang="en-US" sz="4000" dirty="0" smtClean="0"/>
              <a:t>Dentistry </a:t>
            </a:r>
            <a:br>
              <a:rPr lang="en-US" sz="4000" dirty="0" smtClean="0"/>
            </a:br>
            <a:r>
              <a:rPr lang="en-US" sz="4000" dirty="0" smtClean="0"/>
              <a:t>Position </a:t>
            </a:r>
            <a:r>
              <a:rPr lang="en-US" sz="4000" dirty="0"/>
              <a:t>on </a:t>
            </a:r>
            <a:r>
              <a:rPr lang="en-US" sz="4000" dirty="0" smtClean="0"/>
              <a:t>SB501</a:t>
            </a:r>
            <a:endParaRPr lang="en-US" dirty="0"/>
          </a:p>
        </p:txBody>
      </p:sp>
      <p:sp>
        <p:nvSpPr>
          <p:cNvPr id="3" name="Text Placeholder 2"/>
          <p:cNvSpPr>
            <a:spLocks noGrp="1"/>
          </p:cNvSpPr>
          <p:nvPr>
            <p:ph type="body" idx="1"/>
          </p:nvPr>
        </p:nvSpPr>
        <p:spPr/>
        <p:txBody>
          <a:bodyPr/>
          <a:lstStyle/>
          <a:p>
            <a:r>
              <a:rPr lang="en-US" dirty="0"/>
              <a:t>August 28, 2018</a:t>
            </a:r>
          </a:p>
        </p:txBody>
      </p:sp>
    </p:spTree>
    <p:extLst>
      <p:ext uri="{BB962C8B-B14F-4D97-AF65-F5344CB8AC3E}">
        <p14:creationId xmlns:p14="http://schemas.microsoft.com/office/powerpoint/2010/main" val="3972887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967" t="4623" r="7135" b="5311"/>
          <a:stretch/>
        </p:blipFill>
        <p:spPr bwMode="auto">
          <a:xfrm>
            <a:off x="1740666" y="153390"/>
            <a:ext cx="8538072" cy="55308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619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SB501 Position:</a:t>
            </a:r>
            <a:br>
              <a:rPr lang="en-US" dirty="0" smtClean="0"/>
            </a:br>
            <a:r>
              <a:rPr lang="en-US" dirty="0" smtClean="0"/>
              <a:t>Oppose </a:t>
            </a:r>
            <a:r>
              <a:rPr lang="en-US" dirty="0"/>
              <a:t>Unless Amended-</a:t>
            </a:r>
          </a:p>
        </p:txBody>
      </p:sp>
      <p:sp>
        <p:nvSpPr>
          <p:cNvPr id="3" name="Content Placeholder 2"/>
          <p:cNvSpPr>
            <a:spLocks noGrp="1"/>
          </p:cNvSpPr>
          <p:nvPr>
            <p:ph idx="1"/>
          </p:nvPr>
        </p:nvSpPr>
        <p:spPr/>
        <p:txBody>
          <a:bodyPr>
            <a:normAutofit/>
          </a:bodyPr>
          <a:lstStyle/>
          <a:p>
            <a:r>
              <a:rPr lang="en-US" sz="2400" dirty="0"/>
              <a:t>T</a:t>
            </a:r>
            <a:r>
              <a:rPr lang="en-US" sz="2400" dirty="0" smtClean="0"/>
              <a:t>o </a:t>
            </a:r>
            <a:r>
              <a:rPr lang="en-US" sz="2400" dirty="0"/>
              <a:t>mirror at all levels of sedation referenced in the AAP/AAPD Best Practices on Monitoring and Management of Pediatric Dental Patients, Before, During and After Sedation for Diagnostic and Therapeutic Procedures:  Update 2016 and The 2018-2019 AAPD Best Practices on Use of Anesthesia Providers in the Administration of Office-based Deep Sedation/General Anesthesia to the Pediatric Dental Patient.</a:t>
            </a:r>
          </a:p>
        </p:txBody>
      </p:sp>
    </p:spTree>
    <p:extLst>
      <p:ext uri="{BB962C8B-B14F-4D97-AF65-F5344CB8AC3E}">
        <p14:creationId xmlns:p14="http://schemas.microsoft.com/office/powerpoint/2010/main" val="33676998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SB501 Position:</a:t>
            </a:r>
            <a:br>
              <a:rPr lang="en-US" dirty="0" smtClean="0"/>
            </a:br>
            <a:r>
              <a:rPr lang="en-US" dirty="0" smtClean="0"/>
              <a:t>Oppose </a:t>
            </a:r>
            <a:r>
              <a:rPr lang="en-US" dirty="0"/>
              <a:t>Unless Amended-</a:t>
            </a:r>
          </a:p>
        </p:txBody>
      </p:sp>
      <p:sp>
        <p:nvSpPr>
          <p:cNvPr id="3" name="Content Placeholder 2"/>
          <p:cNvSpPr>
            <a:spLocks noGrp="1"/>
          </p:cNvSpPr>
          <p:nvPr>
            <p:ph idx="1"/>
          </p:nvPr>
        </p:nvSpPr>
        <p:spPr/>
        <p:txBody>
          <a:bodyPr>
            <a:normAutofit/>
          </a:bodyPr>
          <a:lstStyle/>
          <a:p>
            <a:r>
              <a:rPr lang="en-US" sz="2400" dirty="0"/>
              <a:t>Safety, Sedation, and Legislation.  Our members put children first in everything they do, and at the highest standards of ethics and patient safety. As such, CSPD is THE leading advocate in the State of California dedicated exclusively to children’s oral health.  We are the embodiment of our members’ expertise as the authorities and experts on pediatric oral health</a:t>
            </a:r>
            <a:r>
              <a:rPr lang="en-US" sz="2400" dirty="0" smtClean="0"/>
              <a:t>.</a:t>
            </a:r>
            <a:endParaRPr lang="en-US" sz="2400" dirty="0"/>
          </a:p>
        </p:txBody>
      </p:sp>
    </p:spTree>
    <p:extLst>
      <p:ext uri="{BB962C8B-B14F-4D97-AF65-F5344CB8AC3E}">
        <p14:creationId xmlns:p14="http://schemas.microsoft.com/office/powerpoint/2010/main" val="35665762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SB501 Position:</a:t>
            </a:r>
            <a:br>
              <a:rPr lang="en-US" dirty="0" smtClean="0"/>
            </a:br>
            <a:r>
              <a:rPr lang="en-US" dirty="0" smtClean="0"/>
              <a:t>Oppose </a:t>
            </a:r>
            <a:r>
              <a:rPr lang="en-US" dirty="0"/>
              <a:t>Unless Amended-</a:t>
            </a:r>
          </a:p>
        </p:txBody>
      </p:sp>
      <p:sp>
        <p:nvSpPr>
          <p:cNvPr id="3" name="Content Placeholder 2"/>
          <p:cNvSpPr>
            <a:spLocks noGrp="1"/>
          </p:cNvSpPr>
          <p:nvPr>
            <p:ph idx="1"/>
          </p:nvPr>
        </p:nvSpPr>
        <p:spPr/>
        <p:txBody>
          <a:bodyPr>
            <a:normAutofit/>
          </a:bodyPr>
          <a:lstStyle/>
          <a:p>
            <a:r>
              <a:rPr lang="en-US" sz="2400" dirty="0" smtClean="0"/>
              <a:t>Through </a:t>
            </a:r>
            <a:r>
              <a:rPr lang="en-US" sz="2400" dirty="0"/>
              <a:t>our Patient Services Committee, CSPD developed “The California Society of Pediatric Dentistry Position Statement and Legislative Policy Regarding Minimal, Moderate and Deep Sedation/General Anesthesia Used During Dental Treatment of Children”.  On July 19, 2018, the CSPD Board of Directors Approved and Adopted this position statement and legislative policy which guides CSPD in its position on legislation regarding the practice of minimal, moderate, and deep sedation/general anesthesia used during dental treatment of children</a:t>
            </a:r>
            <a:r>
              <a:rPr lang="en-US" sz="2400" dirty="0" smtClean="0"/>
              <a:t>.</a:t>
            </a:r>
            <a:endParaRPr lang="en-US" sz="2400" dirty="0"/>
          </a:p>
        </p:txBody>
      </p:sp>
    </p:spTree>
    <p:extLst>
      <p:ext uri="{BB962C8B-B14F-4D97-AF65-F5344CB8AC3E}">
        <p14:creationId xmlns:p14="http://schemas.microsoft.com/office/powerpoint/2010/main" val="1082512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SB501 Position:</a:t>
            </a:r>
            <a:br>
              <a:rPr lang="en-US" dirty="0" smtClean="0"/>
            </a:br>
            <a:r>
              <a:rPr lang="en-US" dirty="0" smtClean="0"/>
              <a:t>Oppose </a:t>
            </a:r>
            <a:r>
              <a:rPr lang="en-US" dirty="0"/>
              <a:t>Unless Amended-</a:t>
            </a:r>
          </a:p>
        </p:txBody>
      </p:sp>
      <p:sp>
        <p:nvSpPr>
          <p:cNvPr id="3" name="Content Placeholder 2"/>
          <p:cNvSpPr>
            <a:spLocks noGrp="1"/>
          </p:cNvSpPr>
          <p:nvPr>
            <p:ph idx="1"/>
          </p:nvPr>
        </p:nvSpPr>
        <p:spPr/>
        <p:txBody>
          <a:bodyPr>
            <a:normAutofit/>
          </a:bodyPr>
          <a:lstStyle/>
          <a:p>
            <a:r>
              <a:rPr lang="en-US" sz="2400" dirty="0" smtClean="0"/>
              <a:t>The </a:t>
            </a:r>
            <a:r>
              <a:rPr lang="en-US" sz="2400" dirty="0"/>
              <a:t>Dental Board of California has concluded that California’s present laws, regulations, and policies are sufficient to provide protection for pediatric patients during dental sedation.  CSPD appreciates and values laws, regulations and polices that provide protection for pediatric patients during dental sedation.  </a:t>
            </a:r>
          </a:p>
        </p:txBody>
      </p:sp>
    </p:spTree>
    <p:extLst>
      <p:ext uri="{BB962C8B-B14F-4D97-AF65-F5344CB8AC3E}">
        <p14:creationId xmlns:p14="http://schemas.microsoft.com/office/powerpoint/2010/main" val="2569357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SB501 Position:</a:t>
            </a:r>
            <a:br>
              <a:rPr lang="en-US" dirty="0" smtClean="0"/>
            </a:br>
            <a:r>
              <a:rPr lang="en-US" dirty="0" smtClean="0"/>
              <a:t>Oppose </a:t>
            </a:r>
            <a:r>
              <a:rPr lang="en-US" dirty="0"/>
              <a:t>Unless Amended-</a:t>
            </a:r>
          </a:p>
        </p:txBody>
      </p:sp>
      <p:sp>
        <p:nvSpPr>
          <p:cNvPr id="3" name="Content Placeholder 2"/>
          <p:cNvSpPr>
            <a:spLocks noGrp="1"/>
          </p:cNvSpPr>
          <p:nvPr>
            <p:ph idx="1"/>
          </p:nvPr>
        </p:nvSpPr>
        <p:spPr/>
        <p:txBody>
          <a:bodyPr>
            <a:normAutofit/>
          </a:bodyPr>
          <a:lstStyle/>
          <a:p>
            <a:pPr lvl="0"/>
            <a:r>
              <a:rPr lang="en-US" sz="2400" dirty="0" smtClean="0"/>
              <a:t>CSPD </a:t>
            </a:r>
            <a:r>
              <a:rPr lang="en-US" sz="2400" dirty="0"/>
              <a:t>values the Culture of Safety.  The core of the present legislative discussion from AB224 and SB501 is about safety in sedation.  </a:t>
            </a:r>
          </a:p>
          <a:p>
            <a:r>
              <a:rPr lang="en-US" sz="2400" dirty="0" smtClean="0"/>
              <a:t>"</a:t>
            </a:r>
            <a:r>
              <a:rPr lang="en-US" sz="2400" dirty="0"/>
              <a:t>The discussion of Safety in Sedation was brought up predominantly by incidents that occurred during Deep Sedation or General Anesthesia."</a:t>
            </a:r>
          </a:p>
          <a:p>
            <a:r>
              <a:rPr lang="en-US" sz="2400" dirty="0"/>
              <a:t> </a:t>
            </a:r>
            <a:r>
              <a:rPr lang="en-US" sz="2400" dirty="0" smtClean="0"/>
              <a:t>The </a:t>
            </a:r>
            <a:r>
              <a:rPr lang="en-US" sz="2400" dirty="0"/>
              <a:t>big issue is Safety in Deep Sedation and General Anesthesia, specifically the Operator Anesthetist Model of Practice on Children of California.</a:t>
            </a:r>
          </a:p>
          <a:p>
            <a:r>
              <a:rPr lang="en-US" sz="2400" dirty="0"/>
              <a:t> </a:t>
            </a:r>
            <a:r>
              <a:rPr lang="en-US" sz="2400" dirty="0" smtClean="0"/>
              <a:t>SB </a:t>
            </a:r>
            <a:r>
              <a:rPr lang="en-US" sz="2400" dirty="0"/>
              <a:t>501 falls short on Safety at the Deep and GA levels of sedation.  It ignores it</a:t>
            </a:r>
            <a:r>
              <a:rPr lang="en-US" sz="2400" dirty="0" smtClean="0"/>
              <a:t>.</a:t>
            </a:r>
            <a:endParaRPr lang="en-US" sz="2400" dirty="0"/>
          </a:p>
        </p:txBody>
      </p:sp>
    </p:spTree>
    <p:extLst>
      <p:ext uri="{BB962C8B-B14F-4D97-AF65-F5344CB8AC3E}">
        <p14:creationId xmlns:p14="http://schemas.microsoft.com/office/powerpoint/2010/main" val="4250648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SB501 Position:</a:t>
            </a:r>
            <a:br>
              <a:rPr lang="en-US" dirty="0" smtClean="0"/>
            </a:br>
            <a:r>
              <a:rPr lang="en-US" dirty="0" smtClean="0"/>
              <a:t>Oppose </a:t>
            </a:r>
            <a:r>
              <a:rPr lang="en-US" dirty="0"/>
              <a:t>Unless Amended-</a:t>
            </a:r>
          </a:p>
        </p:txBody>
      </p:sp>
      <p:sp>
        <p:nvSpPr>
          <p:cNvPr id="3" name="Content Placeholder 2"/>
          <p:cNvSpPr>
            <a:spLocks noGrp="1"/>
          </p:cNvSpPr>
          <p:nvPr>
            <p:ph idx="1"/>
          </p:nvPr>
        </p:nvSpPr>
        <p:spPr/>
        <p:txBody>
          <a:bodyPr>
            <a:normAutofit fontScale="85000" lnSpcReduction="20000"/>
          </a:bodyPr>
          <a:lstStyle/>
          <a:p>
            <a:r>
              <a:rPr lang="en-US" sz="2400" dirty="0" smtClean="0"/>
              <a:t>The </a:t>
            </a:r>
            <a:r>
              <a:rPr lang="en-US" sz="2400" dirty="0"/>
              <a:t>proposed legislation, SB501, regulates Mild to Moderate sedation and does not follow the practice guidelines established by the American Academy of Pediatrics and American Academy of Pediatric Dentistry Joint Best Practices on Monitoring and Management of Pediatric Dental Patients, Before, During and After Sedation for Diagnostic and Therapeutic Procedures:  Update 2016 and the 2018-2019 American Academy of Pediatric Dentistry Best Practices on Use of Anesthesia Providers in the Administration of Office-based Deep Sedation/General Anesthesia to the Pediatric Dental Patient.</a:t>
            </a:r>
          </a:p>
          <a:p>
            <a:r>
              <a:rPr lang="en-US" sz="2400" dirty="0"/>
              <a:t> </a:t>
            </a:r>
            <a:r>
              <a:rPr lang="en-US" sz="2400" dirty="0" smtClean="0"/>
              <a:t>For </a:t>
            </a:r>
            <a:r>
              <a:rPr lang="en-US" sz="2400" dirty="0"/>
              <a:t>example, SB 501 has two different sets of requirements for differing pediatric age groups, and it has different numbers of support personnel to be present during moderate sedation. These requirements are not in line with the current best practices of the AAP/AAPD guidelines.</a:t>
            </a:r>
          </a:p>
          <a:p>
            <a:r>
              <a:rPr lang="en-US" sz="2400" dirty="0"/>
              <a:t> </a:t>
            </a:r>
            <a:r>
              <a:rPr lang="en-US" sz="2400" dirty="0" smtClean="0"/>
              <a:t>When </a:t>
            </a:r>
            <a:r>
              <a:rPr lang="en-US" sz="2400" dirty="0"/>
              <a:t>it comes to Sedation on Children for Dental Procedures, The American Dental Association defers to the experts in Pediatric Medicine and Pediatric Dentistry, The American Academy of Pediatrics and the American Academy of Pediatric Dentistry respectively.  The California Society of Pediatric Dentistry is the Official State Chapter of AAPD.</a:t>
            </a:r>
          </a:p>
          <a:p>
            <a:endParaRPr lang="en-US" sz="2400" dirty="0"/>
          </a:p>
        </p:txBody>
      </p:sp>
    </p:spTree>
    <p:extLst>
      <p:ext uri="{BB962C8B-B14F-4D97-AF65-F5344CB8AC3E}">
        <p14:creationId xmlns:p14="http://schemas.microsoft.com/office/powerpoint/2010/main" val="42780628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SB501 Position:</a:t>
            </a:r>
            <a:br>
              <a:rPr lang="en-US" dirty="0" smtClean="0"/>
            </a:br>
            <a:r>
              <a:rPr lang="en-US" dirty="0" smtClean="0"/>
              <a:t>Oppose </a:t>
            </a:r>
            <a:r>
              <a:rPr lang="en-US" dirty="0"/>
              <a:t>Unless Amended-</a:t>
            </a:r>
          </a:p>
        </p:txBody>
      </p:sp>
      <p:sp>
        <p:nvSpPr>
          <p:cNvPr id="3" name="Content Placeholder 2"/>
          <p:cNvSpPr>
            <a:spLocks noGrp="1"/>
          </p:cNvSpPr>
          <p:nvPr>
            <p:ph idx="1"/>
          </p:nvPr>
        </p:nvSpPr>
        <p:spPr/>
        <p:txBody>
          <a:bodyPr>
            <a:normAutofit/>
          </a:bodyPr>
          <a:lstStyle/>
          <a:p>
            <a:r>
              <a:rPr lang="en-US" sz="2400" dirty="0"/>
              <a:t> </a:t>
            </a:r>
            <a:r>
              <a:rPr lang="en-US" sz="2400" dirty="0" smtClean="0"/>
              <a:t>Therefore</a:t>
            </a:r>
            <a:r>
              <a:rPr lang="en-US" sz="2400" dirty="0"/>
              <a:t>, CSPD Opposes SB501 unless amended to mirror at all levels of </a:t>
            </a:r>
            <a:r>
              <a:rPr lang="en-US" sz="2400" dirty="0" smtClean="0"/>
              <a:t>sedation </a:t>
            </a:r>
            <a:r>
              <a:rPr lang="en-US" sz="2400" dirty="0"/>
              <a:t>the AAP/AAPD Best Practices on Monitoring and Management of Pediatric Dental Patients, Before, During and After Sedation for Diagnostic and Therapeutic Procedures:  Update 2016 and The 2018-2019 AAPD Best Practices on Use of Anesthesia Providers in the Administration of Office-based Deep Sedation/General Anesthesia to the Pediatric Dental Patient.</a:t>
            </a:r>
          </a:p>
        </p:txBody>
      </p:sp>
    </p:spTree>
    <p:extLst>
      <p:ext uri="{BB962C8B-B14F-4D97-AF65-F5344CB8AC3E}">
        <p14:creationId xmlns:p14="http://schemas.microsoft.com/office/powerpoint/2010/main" val="2513868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AB224</a:t>
            </a:r>
            <a:endParaRPr lang="en-US" dirty="0"/>
          </a:p>
        </p:txBody>
      </p:sp>
      <p:sp>
        <p:nvSpPr>
          <p:cNvPr id="3" name="Text Placeholder 2"/>
          <p:cNvSpPr>
            <a:spLocks noGrp="1"/>
          </p:cNvSpPr>
          <p:nvPr>
            <p:ph type="body" idx="1"/>
          </p:nvPr>
        </p:nvSpPr>
        <p:spPr/>
        <p:txBody>
          <a:bodyPr/>
          <a:lstStyle/>
          <a:p>
            <a:r>
              <a:rPr lang="en-US" dirty="0" smtClean="0"/>
              <a:t>What Happened To It?</a:t>
            </a:r>
            <a:endParaRPr lang="en-US" dirty="0"/>
          </a:p>
        </p:txBody>
      </p:sp>
    </p:spTree>
    <p:extLst>
      <p:ext uri="{BB962C8B-B14F-4D97-AF65-F5344CB8AC3E}">
        <p14:creationId xmlns:p14="http://schemas.microsoft.com/office/powerpoint/2010/main" val="1381522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Caleb Sears </a:t>
            </a:r>
            <a:endParaRPr lang="en-US" dirty="0"/>
          </a:p>
        </p:txBody>
      </p:sp>
      <p:sp>
        <p:nvSpPr>
          <p:cNvPr id="3" name="Content Placeholder 2"/>
          <p:cNvSpPr>
            <a:spLocks noGrp="1"/>
          </p:cNvSpPr>
          <p:nvPr>
            <p:ph idx="1"/>
          </p:nvPr>
        </p:nvSpPr>
        <p:spPr/>
        <p:txBody>
          <a:bodyPr>
            <a:normAutofit/>
          </a:bodyPr>
          <a:lstStyle/>
          <a:p>
            <a:r>
              <a:rPr lang="en-US" dirty="0"/>
              <a:t>Caleb Sears was a healthy six-year-old living in the Bay Area. He was in his first year of elementary school and just starting to read and write. He loved playing with his little sister, climbing trees, singing Les </a:t>
            </a:r>
            <a:r>
              <a:rPr lang="en-US" dirty="0" err="1"/>
              <a:t>Miserables</a:t>
            </a:r>
            <a:r>
              <a:rPr lang="en-US" dirty="0"/>
              <a:t>, and making up funny stories about llamas and time machines</a:t>
            </a:r>
            <a:r>
              <a:rPr lang="en-US" dirty="0" smtClean="0"/>
              <a:t>.</a:t>
            </a:r>
          </a:p>
          <a:p>
            <a:r>
              <a:rPr lang="en-US" dirty="0"/>
              <a:t>In March 2015, Caleb went with his parents to a reputable oral surgeon’s office to have a </a:t>
            </a:r>
            <a:r>
              <a:rPr lang="en-US" dirty="0" err="1"/>
              <a:t>mesiodens</a:t>
            </a:r>
            <a:r>
              <a:rPr lang="en-US" dirty="0"/>
              <a:t> extraction, a necessary but elective dental procedure. Caleb stopped breathing after general anesthesia, (including the drugs </a:t>
            </a:r>
            <a:r>
              <a:rPr lang="en-US" dirty="0" err="1"/>
              <a:t>Propofol</a:t>
            </a:r>
            <a:r>
              <a:rPr lang="en-US" dirty="0"/>
              <a:t>, Fentanyl, Ketamine, and Versed,) was administered. </a:t>
            </a:r>
            <a:endParaRPr lang="en-US" dirty="0" smtClean="0"/>
          </a:p>
          <a:p>
            <a:r>
              <a:rPr lang="en-US" dirty="0" smtClean="0"/>
              <a:t>The </a:t>
            </a:r>
            <a:r>
              <a:rPr lang="en-US" dirty="0"/>
              <a:t>oral surgeon was performing the procedure alone in his office with his dental assistant and a sedation assistant. Moments passed before anyone noticed that Caleb had stopped breathing. He suffered irreversible massive injuries and </a:t>
            </a:r>
            <a:r>
              <a:rPr lang="en-US" dirty="0" smtClean="0"/>
              <a:t>died.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907" y="436109"/>
            <a:ext cx="66675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989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AB224 Completely Rewritten</a:t>
            </a:r>
            <a:endParaRPr lang="en-US" dirty="0"/>
          </a:p>
        </p:txBody>
      </p:sp>
      <p:sp>
        <p:nvSpPr>
          <p:cNvPr id="3" name="Content Placeholder 2"/>
          <p:cNvSpPr>
            <a:spLocks noGrp="1"/>
          </p:cNvSpPr>
          <p:nvPr>
            <p:ph idx="1"/>
          </p:nvPr>
        </p:nvSpPr>
        <p:spPr/>
        <p:txBody>
          <a:bodyPr>
            <a:normAutofit fontScale="62500" lnSpcReduction="20000"/>
          </a:bodyPr>
          <a:lstStyle/>
          <a:p>
            <a:r>
              <a:rPr lang="en-US" dirty="0"/>
              <a:t>AB 224, as amended, Thurmond. </a:t>
            </a:r>
            <a:r>
              <a:rPr lang="en-US" strike="sngStrike" dirty="0"/>
              <a:t>Dentistry: anesthesia and sedation</a:t>
            </a:r>
            <a:r>
              <a:rPr lang="en-US" dirty="0"/>
              <a:t>. </a:t>
            </a:r>
            <a:r>
              <a:rPr lang="en-US" i="1" dirty="0"/>
              <a:t>California Housing Finance Agency: financing agreements: affordable rental housing for school employees.</a:t>
            </a:r>
            <a:endParaRPr lang="en-US" dirty="0" smtClean="0"/>
          </a:p>
          <a:p>
            <a:r>
              <a:rPr lang="en-US" i="1" dirty="0"/>
              <a:t>Existing law establishes the California Housing Finance Agency, within the Department of Housing and Community Development, with the primary purpose of meeting the housing needs of persons and families of low or moderate income. Existing law authorizes the agency to make, or undertake commitments to make, loans to housing sponsors to finance certain types of housing developments and residential structures, as provided, and requires the agency to enter into regulatory contracts and other agreements with housing sponsors receiving these loans. Existing law, the Teacher Housing Act of 2016, authorizes school districts to establish and implement programs that address the housing needs of teachers and school district employees who face challenges in securing affordable housing.</a:t>
            </a:r>
          </a:p>
          <a:p>
            <a:r>
              <a:rPr lang="en-US" i="1" dirty="0"/>
              <a:t>This bill would specifically authorize the agency to enter into financing agreements with school districts, and developers that have partnered with school districts, for the creation of affordable rental housing, as defined, for school district employees, including teachers. The bill would require that payment on a loan provided pursuant to these provisions be deferred until the affordable rental housing financed by that loan is put into service and the school district begins collecting rent from the occupants of that affordable rental housing.</a:t>
            </a:r>
          </a:p>
          <a:p>
            <a:r>
              <a:rPr lang="en-US" i="1" dirty="0"/>
              <a:t>Existing law establishes the California Housing Finance Fund and continuously appropriates all money in the fund to the agency for purposes of financing the various programs that it administers. Existing law requires that all moneys accruing to the agency pursuant to specified provisions, including proceeds from revenue bonds and taxable securities issued by the agency, be deposited in the fund.</a:t>
            </a:r>
          </a:p>
          <a:p>
            <a:r>
              <a:rPr lang="en-US" i="1" dirty="0"/>
              <a:t>This bill, notwithstanding these provisions, would make funds available for its purposes only upon appropriation by the Legislature.</a:t>
            </a:r>
          </a:p>
          <a:p>
            <a:r>
              <a:rPr lang="en-US" smtClean="0"/>
              <a:t>Assemblyman </a:t>
            </a:r>
            <a:r>
              <a:rPr lang="en-US" dirty="0" smtClean="0"/>
              <a:t>Tony Thurmond is running for State School Superintendent.</a:t>
            </a:r>
          </a:p>
          <a:p>
            <a:endParaRPr lang="en-US" dirty="0"/>
          </a:p>
        </p:txBody>
      </p:sp>
    </p:spTree>
    <p:extLst>
      <p:ext uri="{BB962C8B-B14F-4D97-AF65-F5344CB8AC3E}">
        <p14:creationId xmlns:p14="http://schemas.microsoft.com/office/powerpoint/2010/main" val="3732532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p:txBody>
          <a:bodyPr/>
          <a:lstStyle/>
          <a:p>
            <a:r>
              <a:rPr lang="en-US" dirty="0" smtClean="0"/>
              <a:t>Jonathon.Everett.Lee@gmail.com</a:t>
            </a:r>
            <a:endParaRPr lang="en-US" dirty="0"/>
          </a:p>
        </p:txBody>
      </p:sp>
    </p:spTree>
    <p:extLst>
      <p:ext uri="{BB962C8B-B14F-4D97-AF65-F5344CB8AC3E}">
        <p14:creationId xmlns:p14="http://schemas.microsoft.com/office/powerpoint/2010/main" val="1252167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Jonathon.Everett.Lee@gmail.com</a:t>
            </a:r>
            <a:endParaRPr lang="en-US" dirty="0"/>
          </a:p>
        </p:txBody>
      </p:sp>
    </p:spTree>
    <p:extLst>
      <p:ext uri="{BB962C8B-B14F-4D97-AF65-F5344CB8AC3E}">
        <p14:creationId xmlns:p14="http://schemas.microsoft.com/office/powerpoint/2010/main" val="2520490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2508" y="241661"/>
            <a:ext cx="9784080" cy="1508760"/>
          </a:xfrm>
        </p:spPr>
        <p:txBody>
          <a:bodyPr/>
          <a:lstStyle/>
          <a:p>
            <a:r>
              <a:rPr lang="en-US" dirty="0" smtClean="0"/>
              <a:t>California Assembly </a:t>
            </a:r>
            <a:r>
              <a:rPr lang="en-US" dirty="0"/>
              <a:t>Bill No. </a:t>
            </a:r>
            <a:r>
              <a:rPr lang="en-US" dirty="0" smtClean="0"/>
              <a:t>2235</a:t>
            </a:r>
            <a:br>
              <a:rPr lang="en-US" dirty="0" smtClean="0"/>
            </a:br>
            <a:r>
              <a:rPr lang="en-US" dirty="0" smtClean="0"/>
              <a:t>“Caleb’s Law”</a:t>
            </a:r>
            <a:endParaRPr lang="en-US" dirty="0"/>
          </a:p>
        </p:txBody>
      </p:sp>
      <p:sp>
        <p:nvSpPr>
          <p:cNvPr id="3" name="Content Placeholder 2"/>
          <p:cNvSpPr>
            <a:spLocks noGrp="1"/>
          </p:cNvSpPr>
          <p:nvPr>
            <p:ph idx="1"/>
          </p:nvPr>
        </p:nvSpPr>
        <p:spPr>
          <a:xfrm>
            <a:off x="1224690" y="1913709"/>
            <a:ext cx="9784080" cy="4206240"/>
          </a:xfrm>
        </p:spPr>
        <p:txBody>
          <a:bodyPr>
            <a:normAutofit/>
          </a:bodyPr>
          <a:lstStyle/>
          <a:p>
            <a:r>
              <a:rPr lang="en-US" b="1" dirty="0"/>
              <a:t>Caleb's Law was signed into law in California by Governor Brown on September 23, 2016 and</a:t>
            </a:r>
            <a:r>
              <a:rPr lang="en-US" dirty="0"/>
              <a:t> </a:t>
            </a:r>
            <a:r>
              <a:rPr lang="en-US" b="1" dirty="0"/>
              <a:t>it went into effect on January 1, 2017</a:t>
            </a:r>
            <a:r>
              <a:rPr lang="en-US" dirty="0"/>
              <a:t>.*  </a:t>
            </a:r>
          </a:p>
          <a:p>
            <a:r>
              <a:rPr lang="en-US" i="1" dirty="0" smtClean="0"/>
              <a:t> </a:t>
            </a:r>
            <a:r>
              <a:rPr lang="en-US" i="1" dirty="0"/>
              <a:t>     It requires that the Dental Board of California establish a committee to study the safety of pediatric anesthesia in dental offices and whether additional safety measures would reduce the potential for injury or death in minors. These </a:t>
            </a:r>
            <a:r>
              <a:rPr lang="en-US" i="1" dirty="0" smtClean="0"/>
              <a:t>findings </a:t>
            </a:r>
            <a:r>
              <a:rPr lang="en-US" i="1" dirty="0"/>
              <a:t>will be reported to the Board and be made publicly available.</a:t>
            </a:r>
            <a:endParaRPr lang="en-US" dirty="0"/>
          </a:p>
          <a:p>
            <a:r>
              <a:rPr lang="en-US" i="1" dirty="0" smtClean="0"/>
              <a:t> </a:t>
            </a:r>
            <a:r>
              <a:rPr lang="en-US" i="1" dirty="0"/>
              <a:t>     It requires that people licensed by the Dental Board to administer general anesthesia inform a child’s parent or guardian of the differing practice models and safety precautions currently in place.</a:t>
            </a:r>
            <a:endParaRPr lang="en-US" dirty="0"/>
          </a:p>
          <a:p>
            <a:r>
              <a:rPr lang="en-US" i="1" dirty="0" smtClean="0"/>
              <a:t> </a:t>
            </a:r>
            <a:r>
              <a:rPr lang="en-US" i="1" dirty="0"/>
              <a:t>      It facilitates the epidemiological study of pediatric anesthesia and sedation by requiring the Dental Board to collect more information regarding adverse events</a:t>
            </a:r>
            <a:r>
              <a:rPr lang="en-US" i="1" dirty="0" smtClean="0"/>
              <a:t>.</a:t>
            </a:r>
            <a:endParaRPr lang="en-US" dirty="0"/>
          </a:p>
        </p:txBody>
      </p:sp>
      <p:pic>
        <p:nvPicPr>
          <p:cNvPr id="1026" name="Picture 2" descr="http://www.calebslaw.org/s/cc_images/cache_49750.jpg?t=15022154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168"/>
            <a:ext cx="1894280" cy="1643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867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*AB224  Dentistry: anesthesia and </a:t>
            </a:r>
            <a:r>
              <a:rPr lang="en-US" dirty="0" smtClean="0"/>
              <a:t>sedation assembly Bill</a:t>
            </a:r>
            <a:endParaRPr lang="en-US" dirty="0"/>
          </a:p>
        </p:txBody>
      </p:sp>
      <p:sp>
        <p:nvSpPr>
          <p:cNvPr id="3" name="Content Placeholder 2"/>
          <p:cNvSpPr>
            <a:spLocks noGrp="1"/>
          </p:cNvSpPr>
          <p:nvPr>
            <p:ph idx="1"/>
          </p:nvPr>
        </p:nvSpPr>
        <p:spPr/>
        <p:txBody>
          <a:bodyPr/>
          <a:lstStyle/>
          <a:p>
            <a:r>
              <a:rPr lang="en-US" dirty="0" smtClean="0"/>
              <a:t>*</a:t>
            </a:r>
            <a:r>
              <a:rPr lang="en-US" dirty="0"/>
              <a:t>A follow up bill to change the way anesthesia is administered in dental offices and make it safer for children undergoing sedation and anesthesia </a:t>
            </a:r>
            <a:r>
              <a:rPr lang="en-US" dirty="0" smtClean="0"/>
              <a:t>.</a:t>
            </a:r>
          </a:p>
          <a:p>
            <a:r>
              <a:rPr lang="en-US" dirty="0" smtClean="0"/>
              <a:t>Proposed the requirement of having a separate dentist operator and separate anesthesia provider </a:t>
            </a:r>
            <a:r>
              <a:rPr lang="en-US" dirty="0"/>
              <a:t>model of care for children aged 6 </a:t>
            </a:r>
            <a:r>
              <a:rPr lang="en-US" dirty="0" smtClean="0"/>
              <a:t>and under </a:t>
            </a:r>
            <a:r>
              <a:rPr lang="en-US" dirty="0"/>
              <a:t>during general anesthesia. </a:t>
            </a:r>
            <a:endParaRPr lang="en-US" dirty="0" smtClean="0"/>
          </a:p>
          <a:p>
            <a:r>
              <a:rPr lang="en-US" dirty="0" smtClean="0"/>
              <a:t>Sponsored By The American Academy of Pediatrics</a:t>
            </a:r>
          </a:p>
          <a:p>
            <a:r>
              <a:rPr lang="en-US" dirty="0" smtClean="0"/>
              <a:t>Authored by Assemblyman Tony Thurmond</a:t>
            </a:r>
          </a:p>
          <a:p>
            <a:r>
              <a:rPr lang="en-US" dirty="0" smtClean="0"/>
              <a:t>CSPD Position was “Watch” </a:t>
            </a:r>
          </a:p>
          <a:p>
            <a:pPr lvl="1"/>
            <a:r>
              <a:rPr lang="en-US" dirty="0"/>
              <a:t>A</a:t>
            </a:r>
            <a:r>
              <a:rPr lang="en-US" dirty="0" smtClean="0"/>
              <a:t>s recommended by the CSPD PPA and Approved by the CSPD Board</a:t>
            </a:r>
            <a:endParaRPr lang="en-US" dirty="0"/>
          </a:p>
        </p:txBody>
      </p:sp>
    </p:spTree>
    <p:extLst>
      <p:ext uri="{BB962C8B-B14F-4D97-AF65-F5344CB8AC3E}">
        <p14:creationId xmlns:p14="http://schemas.microsoft.com/office/powerpoint/2010/main" val="4130330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Landscape</a:t>
            </a:r>
            <a:br>
              <a:rPr lang="en-US" dirty="0" smtClean="0"/>
            </a:br>
            <a:r>
              <a:rPr lang="en-US" dirty="0" smtClean="0"/>
              <a:t>Two Sedation Bills</a:t>
            </a:r>
            <a:endParaRPr lang="en-US" dirty="0"/>
          </a:p>
        </p:txBody>
      </p:sp>
      <p:sp>
        <p:nvSpPr>
          <p:cNvPr id="3" name="Text Placeholder 2"/>
          <p:cNvSpPr>
            <a:spLocks noGrp="1"/>
          </p:cNvSpPr>
          <p:nvPr>
            <p:ph type="body" idx="1"/>
          </p:nvPr>
        </p:nvSpPr>
        <p:spPr/>
        <p:txBody>
          <a:bodyPr/>
          <a:lstStyle/>
          <a:p>
            <a:r>
              <a:rPr lang="en-US" dirty="0" smtClean="0"/>
              <a:t>The Introduction of SB501</a:t>
            </a:r>
            <a:endParaRPr lang="en-US" dirty="0"/>
          </a:p>
        </p:txBody>
      </p:sp>
    </p:spTree>
    <p:extLst>
      <p:ext uri="{BB962C8B-B14F-4D97-AF65-F5344CB8AC3E}">
        <p14:creationId xmlns:p14="http://schemas.microsoft.com/office/powerpoint/2010/main" val="580427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SB501 Dentistry: anesthesia and </a:t>
            </a:r>
            <a:r>
              <a:rPr lang="en-US" dirty="0" smtClean="0"/>
              <a:t>sedation Senate Bill</a:t>
            </a:r>
            <a:endParaRPr lang="en-US" dirty="0"/>
          </a:p>
        </p:txBody>
      </p:sp>
      <p:sp>
        <p:nvSpPr>
          <p:cNvPr id="3" name="Content Placeholder 2"/>
          <p:cNvSpPr>
            <a:spLocks noGrp="1"/>
          </p:cNvSpPr>
          <p:nvPr>
            <p:ph idx="1"/>
          </p:nvPr>
        </p:nvSpPr>
        <p:spPr/>
        <p:txBody>
          <a:bodyPr/>
          <a:lstStyle/>
          <a:p>
            <a:r>
              <a:rPr lang="en-US" dirty="0" smtClean="0"/>
              <a:t>This bill proposes to change the practice of sedation for levels of minimal to moderate.</a:t>
            </a:r>
          </a:p>
          <a:p>
            <a:r>
              <a:rPr lang="en-US" dirty="0" smtClean="0"/>
              <a:t>As presented to CSPD, it was silent on General Anesthesia.</a:t>
            </a:r>
          </a:p>
          <a:p>
            <a:r>
              <a:rPr lang="en-US" dirty="0"/>
              <a:t>Sponsor </a:t>
            </a:r>
            <a:r>
              <a:rPr lang="en-US" dirty="0" smtClean="0"/>
              <a:t>: </a:t>
            </a:r>
            <a:r>
              <a:rPr lang="en-US" dirty="0"/>
              <a:t>The California Association of Oral and Maxillofacial Surgeons </a:t>
            </a:r>
            <a:r>
              <a:rPr lang="en-US" dirty="0" smtClean="0"/>
              <a:t>(CALAOMS)</a:t>
            </a:r>
          </a:p>
          <a:p>
            <a:r>
              <a:rPr lang="en-US" dirty="0" smtClean="0"/>
              <a:t>Author:  Senator Steve Glazer</a:t>
            </a:r>
          </a:p>
          <a:p>
            <a:r>
              <a:rPr lang="en-US" dirty="0" smtClean="0"/>
              <a:t>CSPD Initial Position: Support if Amended</a:t>
            </a:r>
          </a:p>
          <a:p>
            <a:pPr lvl="1"/>
            <a:r>
              <a:rPr lang="en-US" dirty="0" smtClean="0"/>
              <a:t>Amended to AAPD Guidelines</a:t>
            </a:r>
          </a:p>
          <a:p>
            <a:pPr lvl="1"/>
            <a:r>
              <a:rPr lang="en-US" dirty="0" smtClean="0"/>
              <a:t>As recommended by the CSPD PPA and Approved by the CSPD Board</a:t>
            </a:r>
          </a:p>
        </p:txBody>
      </p:sp>
    </p:spTree>
    <p:extLst>
      <p:ext uri="{BB962C8B-B14F-4D97-AF65-F5344CB8AC3E}">
        <p14:creationId xmlns:p14="http://schemas.microsoft.com/office/powerpoint/2010/main" val="1819248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Members, Partners and Stakeholders</a:t>
            </a:r>
            <a:endParaRPr lang="en-US" dirty="0"/>
          </a:p>
        </p:txBody>
      </p:sp>
      <p:sp>
        <p:nvSpPr>
          <p:cNvPr id="3" name="Text Placeholder 2"/>
          <p:cNvSpPr>
            <a:spLocks noGrp="1"/>
          </p:cNvSpPr>
          <p:nvPr>
            <p:ph type="body" idx="1"/>
          </p:nvPr>
        </p:nvSpPr>
        <p:spPr/>
        <p:txBody>
          <a:bodyPr>
            <a:normAutofit/>
          </a:bodyPr>
          <a:lstStyle/>
          <a:p>
            <a:r>
              <a:rPr lang="en-US" sz="3200" dirty="0" smtClean="0"/>
              <a:t>Started Asking Questions</a:t>
            </a:r>
            <a:endParaRPr lang="en-US" sz="3200" dirty="0"/>
          </a:p>
        </p:txBody>
      </p:sp>
    </p:spTree>
    <p:extLst>
      <p:ext uri="{BB962C8B-B14F-4D97-AF65-F5344CB8AC3E}">
        <p14:creationId xmlns:p14="http://schemas.microsoft.com/office/powerpoint/2010/main" val="17819731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PD_Theme_2">
  <a:themeElements>
    <a:clrScheme name="Custom 4">
      <a:dk1>
        <a:srgbClr val="2C2C2C"/>
      </a:dk1>
      <a:lt1>
        <a:srgbClr val="FFFFFF"/>
      </a:lt1>
      <a:dk2>
        <a:srgbClr val="0787C1"/>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675F369-01C4-4D14-A461-E3D12BA3D0F8}" vid="{BBD1B61C-52A5-4182-87BE-D0BE2481B605}"/>
    </a:ext>
  </a:extLst>
</a:theme>
</file>

<file path=docProps/app.xml><?xml version="1.0" encoding="utf-8"?>
<Properties xmlns="http://schemas.openxmlformats.org/officeDocument/2006/extended-properties" xmlns:vt="http://schemas.openxmlformats.org/officeDocument/2006/docPropsVTypes">
  <Template/>
  <TotalTime>216</TotalTime>
  <Words>2472</Words>
  <Application>Microsoft Office PowerPoint</Application>
  <PresentationFormat>Widescreen</PresentationFormat>
  <Paragraphs>144</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Corbel</vt:lpstr>
      <vt:lpstr>Wingdings</vt:lpstr>
      <vt:lpstr>AAPD_Theme_2</vt:lpstr>
      <vt:lpstr>Effective Collaboration: Chapter Development of Key Policy Statement</vt:lpstr>
      <vt:lpstr>Background</vt:lpstr>
      <vt:lpstr>Who Is Caleb Sears?</vt:lpstr>
      <vt:lpstr>Caleb Sears </vt:lpstr>
      <vt:lpstr>California Assembly Bill No. 2235 “Caleb’s Law”</vt:lpstr>
      <vt:lpstr>*AB224  Dentistry: anesthesia and sedation assembly Bill</vt:lpstr>
      <vt:lpstr>Complex Landscape Two Sedation Bills</vt:lpstr>
      <vt:lpstr>SB501 Dentistry: anesthesia and sedation Senate Bill</vt:lpstr>
      <vt:lpstr>Our Members, Partners and Stakeholders</vt:lpstr>
      <vt:lpstr>Members, Partners &amp; Stakeholders</vt:lpstr>
      <vt:lpstr>Then Why?</vt:lpstr>
      <vt:lpstr>Resolution</vt:lpstr>
      <vt:lpstr>CSPD Vision and Mission Statements</vt:lpstr>
      <vt:lpstr>CSPD Governance</vt:lpstr>
      <vt:lpstr>CSPD PPA-PSC Collaboration</vt:lpstr>
      <vt:lpstr>Our Parent Organization</vt:lpstr>
      <vt:lpstr>The AAPD Strategic Plan and  Its Culture Statement</vt:lpstr>
      <vt:lpstr>AAPD Reference Manual</vt:lpstr>
      <vt:lpstr>THE CALIFORNIA SOCIETY OF PEDIATRIC DENTISTRY  POSITION STATEMENT and LEGISLATIVE POLICY  REGARDING MINIMAL, MODERATE AND DEEP SEDATION/GENERAL ANESTHESIA USED DURING DENTAL TREATMENT OF CHILDREN </vt:lpstr>
      <vt:lpstr>PowerPoint Presentation</vt:lpstr>
      <vt:lpstr>CSPD Position and Policy Statement:</vt:lpstr>
      <vt:lpstr>CSPD Position and Policy Statement:</vt:lpstr>
      <vt:lpstr>CSPD Position and Policy Statement:</vt:lpstr>
      <vt:lpstr>CSPD Position and Policy Statement:</vt:lpstr>
      <vt:lpstr>CSPD Position and Policy Statement:</vt:lpstr>
      <vt:lpstr>CSPD Position and Policy Statement:</vt:lpstr>
      <vt:lpstr>CSPD Position and Policy Statement References:</vt:lpstr>
      <vt:lpstr>CSPD Position and Policy Statement References:</vt:lpstr>
      <vt:lpstr>Epilogue</vt:lpstr>
      <vt:lpstr>The California Society of Pediatric Dentistry  Position on SB501</vt:lpstr>
      <vt:lpstr>PowerPoint Presentation</vt:lpstr>
      <vt:lpstr>SB501 Position: Oppose Unless Amended-</vt:lpstr>
      <vt:lpstr>SB501 Position: Oppose Unless Amended-</vt:lpstr>
      <vt:lpstr>SB501 Position: Oppose Unless Amended-</vt:lpstr>
      <vt:lpstr>SB501 Position: Oppose Unless Amended-</vt:lpstr>
      <vt:lpstr>SB501 Position: Oppose Unless Amended-</vt:lpstr>
      <vt:lpstr>SB501 Position: Oppose Unless Amended-</vt:lpstr>
      <vt:lpstr>SB501 Position: Oppose Unless Amended-</vt:lpstr>
      <vt:lpstr>AB224</vt:lpstr>
      <vt:lpstr>AB224 Completely Rewritten</vt:lpstr>
      <vt:lpstr>Thank You</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Bjerklie</dc:creator>
  <cp:lastModifiedBy>Margaret Bjerklie</cp:lastModifiedBy>
  <cp:revision>24</cp:revision>
  <dcterms:created xsi:type="dcterms:W3CDTF">2018-08-23T16:20:19Z</dcterms:created>
  <dcterms:modified xsi:type="dcterms:W3CDTF">2018-09-29T16:27:54Z</dcterms:modified>
</cp:coreProperties>
</file>