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168">
          <p15:clr>
            <a:srgbClr val="A4A3A4"/>
          </p15:clr>
        </p15:guide>
        <p15:guide id="2" pos="244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ka Hoeft" initials="EH" lastIdx="1" clrIdx="0">
    <p:extLst>
      <p:ext uri="{19B8F6BF-5375-455C-9EA6-DF929625EA0E}">
        <p15:presenceInfo xmlns:p15="http://schemas.microsoft.com/office/powerpoint/2012/main" xmlns="" userId="S-1-5-21-1185065310-4069804470-1423548351-1251" providerId="AD"/>
      </p:ext>
    </p:extLst>
  </p:cmAuthor>
  <p:cmAuthor id="2" name="Schneider, Lyn (CHI-WSW)" initials="SL("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5" d="100"/>
          <a:sy n="75" d="100"/>
        </p:scale>
        <p:origin x="-1338" y="-2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irst Page">
    <p:spTree>
      <p:nvGrpSpPr>
        <p:cNvPr id="1" name=""/>
        <p:cNvGrpSpPr/>
        <p:nvPr/>
      </p:nvGrpSpPr>
      <p:grpSpPr>
        <a:xfrm>
          <a:off x="0" y="0"/>
          <a:ext cx="0" cy="0"/>
          <a:chOff x="0" y="0"/>
          <a:chExt cx="0" cy="0"/>
        </a:xfrm>
      </p:grpSpPr>
      <p:sp>
        <p:nvSpPr>
          <p:cNvPr id="2" name="Title 1"/>
          <p:cNvSpPr>
            <a:spLocks noGrp="1"/>
          </p:cNvSpPr>
          <p:nvPr>
            <p:ph type="title"/>
          </p:nvPr>
        </p:nvSpPr>
        <p:spPr>
          <a:xfrm>
            <a:off x="2778399" y="228600"/>
            <a:ext cx="4696486" cy="1280903"/>
          </a:xfrm>
        </p:spPr>
        <p:txBody>
          <a:bodyPr lIns="0" tIns="0" rIns="0" bIns="0" anchor="ctr" anchorCtr="0">
            <a:normAutofit/>
          </a:bodyPr>
          <a:lstStyle>
            <a:lvl1pPr algn="ctr">
              <a:lnSpc>
                <a:spcPct val="80000"/>
              </a:lnSpc>
              <a:defRPr sz="2800">
                <a:solidFill>
                  <a:schemeClr val="tx1">
                    <a:lumMod val="50000"/>
                    <a:lumOff val="50000"/>
                  </a:schemeClr>
                </a:solidFill>
              </a:defRPr>
            </a:lvl1pPr>
          </a:lstStyle>
          <a:p>
            <a:r>
              <a:rPr lang="en-US" dirty="0" smtClean="0"/>
              <a:t>Click to edit Master title style</a:t>
            </a:r>
            <a:endParaRPr lang="en-US" dirty="0"/>
          </a:p>
        </p:txBody>
      </p:sp>
      <p:cxnSp>
        <p:nvCxnSpPr>
          <p:cNvPr id="13" name="Straight Connector 12"/>
          <p:cNvCxnSpPr/>
          <p:nvPr userDrawn="1"/>
        </p:nvCxnSpPr>
        <p:spPr>
          <a:xfrm>
            <a:off x="218755" y="9313863"/>
            <a:ext cx="7325045" cy="0"/>
          </a:xfrm>
          <a:prstGeom prst="line">
            <a:avLst/>
          </a:prstGeom>
          <a:ln w="6350" cmpd="sng">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1" name="Content Placeholder 20"/>
          <p:cNvSpPr>
            <a:spLocks noGrp="1"/>
          </p:cNvSpPr>
          <p:nvPr>
            <p:ph sz="quarter" idx="13" hasCustomPrompt="1"/>
          </p:nvPr>
        </p:nvSpPr>
        <p:spPr>
          <a:xfrm>
            <a:off x="218754" y="9313863"/>
            <a:ext cx="7313559" cy="515937"/>
          </a:xfrm>
        </p:spPr>
        <p:txBody>
          <a:bodyPr lIns="0" tIns="0" rIns="0" bIns="0" anchor="ctr" anchorCtr="0">
            <a:noAutofit/>
          </a:bodyPr>
          <a:lstStyle>
            <a:lvl1pPr marL="0" indent="0">
              <a:buNone/>
              <a:defRPr sz="800">
                <a:solidFill>
                  <a:schemeClr val="bg1">
                    <a:lumMod val="50000"/>
                  </a:schemeClr>
                </a:solidFill>
              </a:defRPr>
            </a:lvl1pPr>
          </a:lstStyle>
          <a:p>
            <a:pPr lvl="0"/>
            <a:r>
              <a:rPr lang="en-US" dirty="0" smtClean="0"/>
              <a:t>INSERT LOGO AND/OR NAME OF PRACTICE AND CONTACT INFORMATION IN THIS SPACE</a:t>
            </a:r>
          </a:p>
        </p:txBody>
      </p:sp>
      <p:cxnSp>
        <p:nvCxnSpPr>
          <p:cNvPr id="24" name="Straight Connector 23"/>
          <p:cNvCxnSpPr/>
          <p:nvPr userDrawn="1"/>
        </p:nvCxnSpPr>
        <p:spPr>
          <a:xfrm>
            <a:off x="228600" y="1905000"/>
            <a:ext cx="7315200" cy="29"/>
          </a:xfrm>
          <a:prstGeom prst="line">
            <a:avLst/>
          </a:prstGeom>
          <a:ln w="6350" cmpd="sng">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6" name="Text Placeholder 25"/>
          <p:cNvSpPr>
            <a:spLocks noGrp="1"/>
          </p:cNvSpPr>
          <p:nvPr>
            <p:ph type="body" sz="quarter" idx="14" hasCustomPrompt="1"/>
          </p:nvPr>
        </p:nvSpPr>
        <p:spPr>
          <a:xfrm>
            <a:off x="228600" y="2033197"/>
            <a:ext cx="1897062" cy="2416965"/>
          </a:xfrm>
          <a:solidFill>
            <a:schemeClr val="accent3"/>
          </a:solidFill>
        </p:spPr>
        <p:txBody>
          <a:bodyPr anchor="ctr" anchorCtr="0">
            <a:noAutofit/>
          </a:bodyPr>
          <a:lstStyle>
            <a:lvl1pPr marL="0" indent="0" algn="ctr">
              <a:lnSpc>
                <a:spcPct val="80000"/>
              </a:lnSpc>
              <a:buNone/>
              <a:defRPr sz="1600" b="1">
                <a:solidFill>
                  <a:schemeClr val="bg1"/>
                </a:solidFill>
              </a:defRPr>
            </a:lvl1pPr>
            <a:lvl2pPr marL="457200" indent="0">
              <a:lnSpc>
                <a:spcPct val="80000"/>
              </a:lnSpc>
              <a:buNone/>
              <a:defRPr sz="1600" b="1">
                <a:solidFill>
                  <a:schemeClr val="bg1"/>
                </a:solidFill>
              </a:defRPr>
            </a:lvl2pPr>
            <a:lvl3pPr marL="914400" indent="0">
              <a:lnSpc>
                <a:spcPct val="80000"/>
              </a:lnSpc>
              <a:buNone/>
              <a:defRPr sz="1600" b="1">
                <a:solidFill>
                  <a:schemeClr val="bg1"/>
                </a:solidFill>
              </a:defRPr>
            </a:lvl3pPr>
            <a:lvl4pPr marL="1371600" indent="0">
              <a:lnSpc>
                <a:spcPct val="80000"/>
              </a:lnSpc>
              <a:buNone/>
              <a:defRPr sz="1600" b="1">
                <a:solidFill>
                  <a:schemeClr val="bg1"/>
                </a:solidFill>
              </a:defRPr>
            </a:lvl4pPr>
            <a:lvl5pPr marL="1828800" indent="0">
              <a:lnSpc>
                <a:spcPct val="80000"/>
              </a:lnSpc>
              <a:buNone/>
              <a:defRPr sz="1600" b="1">
                <a:solidFill>
                  <a:schemeClr val="bg1"/>
                </a:solidFill>
              </a:defRPr>
            </a:lvl5pPr>
          </a:lstStyle>
          <a:p>
            <a:pPr lvl="0"/>
            <a:r>
              <a:rPr lang="en-US" dirty="0" smtClean="0"/>
              <a:t>Insert headline here</a:t>
            </a:r>
            <a:endParaRPr lang="en-US" dirty="0"/>
          </a:p>
        </p:txBody>
      </p:sp>
      <p:sp>
        <p:nvSpPr>
          <p:cNvPr id="29" name="Picture Placeholder 28"/>
          <p:cNvSpPr>
            <a:spLocks noGrp="1"/>
          </p:cNvSpPr>
          <p:nvPr>
            <p:ph type="pic" sz="quarter" idx="15" hasCustomPrompt="1"/>
          </p:nvPr>
        </p:nvSpPr>
        <p:spPr>
          <a:xfrm>
            <a:off x="2286000" y="2033197"/>
            <a:ext cx="5257800" cy="2416965"/>
          </a:xfrm>
        </p:spPr>
        <p:txBody>
          <a:bodyPr anchor="ctr" anchorCtr="0">
            <a:normAutofit/>
          </a:bodyPr>
          <a:lstStyle>
            <a:lvl1pPr marL="0" indent="0" algn="ctr">
              <a:buNone/>
              <a:defRPr sz="1200"/>
            </a:lvl1pPr>
          </a:lstStyle>
          <a:p>
            <a:r>
              <a:rPr lang="en-US" dirty="0" smtClean="0"/>
              <a:t>Insert “Headline Photo” Here</a:t>
            </a:r>
            <a:endParaRPr lang="en-US" dirty="0"/>
          </a:p>
        </p:txBody>
      </p:sp>
      <p:sp>
        <p:nvSpPr>
          <p:cNvPr id="31" name="Text Placeholder 30"/>
          <p:cNvSpPr>
            <a:spLocks noGrp="1"/>
          </p:cNvSpPr>
          <p:nvPr>
            <p:ph type="body" sz="quarter" idx="16"/>
          </p:nvPr>
        </p:nvSpPr>
        <p:spPr>
          <a:xfrm>
            <a:off x="218755" y="4574153"/>
            <a:ext cx="7313559" cy="1600200"/>
          </a:xfrm>
        </p:spPr>
        <p:txBody>
          <a:bodyPr lIns="0" tIns="0" rIns="0" bIns="0" numCol="2" spcCol="182880">
            <a:normAutofit/>
          </a:bodyPr>
          <a:lstStyle>
            <a:lvl1pPr marL="0" indent="0">
              <a:buNone/>
              <a:defRPr sz="1000">
                <a:solidFill>
                  <a:schemeClr val="bg1">
                    <a:lumMod val="50000"/>
                  </a:schemeClr>
                </a:solidFill>
              </a:defRPr>
            </a:lvl1pPr>
            <a:lvl2pPr marL="0" indent="0">
              <a:buNone/>
              <a:defRPr sz="1000">
                <a:solidFill>
                  <a:schemeClr val="bg1">
                    <a:lumMod val="50000"/>
                  </a:schemeClr>
                </a:solidFill>
              </a:defRPr>
            </a:lvl2pPr>
            <a:lvl3pPr marL="0" indent="0">
              <a:buNone/>
              <a:defRPr sz="1000">
                <a:solidFill>
                  <a:schemeClr val="bg1">
                    <a:lumMod val="50000"/>
                  </a:schemeClr>
                </a:solidFill>
              </a:defRPr>
            </a:lvl3pPr>
            <a:lvl4pPr marL="0" indent="0">
              <a:buNone/>
              <a:defRPr sz="1000">
                <a:solidFill>
                  <a:schemeClr val="bg1">
                    <a:lumMod val="50000"/>
                  </a:schemeClr>
                </a:solidFill>
              </a:defRPr>
            </a:lvl4pPr>
            <a:lvl5pPr marL="0" indent="0">
              <a:buNone/>
              <a:defRPr sz="1000">
                <a:solidFill>
                  <a:schemeClr val="bg1">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32" name="Straight Connector 31"/>
          <p:cNvCxnSpPr/>
          <p:nvPr userDrawn="1"/>
        </p:nvCxnSpPr>
        <p:spPr>
          <a:xfrm>
            <a:off x="2617775" y="228600"/>
            <a:ext cx="0" cy="1524000"/>
          </a:xfrm>
          <a:prstGeom prst="line">
            <a:avLst/>
          </a:prstGeom>
          <a:ln w="6350" cmpd="sng">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36" name="Text Placeholder 35"/>
          <p:cNvSpPr>
            <a:spLocks noGrp="1"/>
          </p:cNvSpPr>
          <p:nvPr>
            <p:ph type="body" sz="quarter" idx="17" hasCustomPrompt="1"/>
          </p:nvPr>
        </p:nvSpPr>
        <p:spPr>
          <a:xfrm>
            <a:off x="2778398" y="1500814"/>
            <a:ext cx="4696487" cy="228600"/>
          </a:xfrm>
        </p:spPr>
        <p:txBody>
          <a:bodyPr lIns="0" tIns="0" rIns="0" bIns="0" anchor="ctr" anchorCtr="0">
            <a:noAutofit/>
          </a:bodyPr>
          <a:lstStyle>
            <a:lvl1pPr marL="0" indent="0" algn="ctr">
              <a:buNone/>
              <a:defRPr sz="1000" cap="all">
                <a:solidFill>
                  <a:schemeClr val="tx1">
                    <a:lumMod val="65000"/>
                    <a:lumOff val="35000"/>
                  </a:schemeClr>
                </a:solidFill>
              </a:defRPr>
            </a:lvl1pPr>
            <a:lvl2pPr marL="457200" indent="0">
              <a:buNone/>
              <a:defRPr sz="1000" cap="all">
                <a:solidFill>
                  <a:schemeClr val="tx1">
                    <a:lumMod val="65000"/>
                    <a:lumOff val="35000"/>
                  </a:schemeClr>
                </a:solidFill>
              </a:defRPr>
            </a:lvl2pPr>
            <a:lvl3pPr marL="914400" indent="0">
              <a:buNone/>
              <a:defRPr sz="1000" cap="all">
                <a:solidFill>
                  <a:schemeClr val="tx1">
                    <a:lumMod val="65000"/>
                    <a:lumOff val="35000"/>
                  </a:schemeClr>
                </a:solidFill>
              </a:defRPr>
            </a:lvl3pPr>
            <a:lvl4pPr marL="1371600" indent="0">
              <a:buNone/>
              <a:defRPr sz="1000" cap="all">
                <a:solidFill>
                  <a:schemeClr val="tx1">
                    <a:lumMod val="65000"/>
                    <a:lumOff val="35000"/>
                  </a:schemeClr>
                </a:solidFill>
              </a:defRPr>
            </a:lvl4pPr>
            <a:lvl5pPr marL="1828800" indent="0">
              <a:buNone/>
              <a:defRPr sz="1000" cap="all">
                <a:solidFill>
                  <a:schemeClr val="tx1">
                    <a:lumMod val="65000"/>
                    <a:lumOff val="35000"/>
                  </a:schemeClr>
                </a:solidFill>
              </a:defRPr>
            </a:lvl5pPr>
          </a:lstStyle>
          <a:p>
            <a:pPr lvl="0"/>
            <a:r>
              <a:rPr lang="en-US" dirty="0" smtClean="0"/>
              <a:t>INSERT MONTH/QUARTER/SEASON AND YEAR</a:t>
            </a:r>
            <a:endParaRPr lang="en-US" dirty="0"/>
          </a:p>
        </p:txBody>
      </p:sp>
      <p:sp>
        <p:nvSpPr>
          <p:cNvPr id="38" name="Picture Placeholder 37"/>
          <p:cNvSpPr>
            <a:spLocks noGrp="1"/>
          </p:cNvSpPr>
          <p:nvPr>
            <p:ph type="pic" sz="quarter" idx="18" hasCustomPrompt="1"/>
          </p:nvPr>
        </p:nvSpPr>
        <p:spPr>
          <a:xfrm>
            <a:off x="228600" y="228600"/>
            <a:ext cx="2286000" cy="1524000"/>
          </a:xfrm>
          <a:noFill/>
        </p:spPr>
        <p:txBody>
          <a:bodyPr vert="horz" lIns="91440" tIns="45720" rIns="91440" bIns="45720" rtlCol="0" anchor="ctr" anchorCtr="0">
            <a:noAutofit/>
          </a:bodyPr>
          <a:lstStyle>
            <a:lvl1pPr marL="0" indent="0">
              <a:buFontTx/>
              <a:buNone/>
              <a:defRPr lang="en-US" sz="1400" b="1" baseline="0">
                <a:solidFill>
                  <a:schemeClr val="tx2"/>
                </a:solidFill>
              </a:defRPr>
            </a:lvl1pPr>
          </a:lstStyle>
          <a:p>
            <a:pPr marL="0" lvl="0" indent="0" algn="ctr">
              <a:lnSpc>
                <a:spcPct val="80000"/>
              </a:lnSpc>
            </a:pPr>
            <a:r>
              <a:rPr lang="en-US" dirty="0" smtClean="0"/>
              <a:t>INSERT DENTAL OFFICE/DENTIST(S) NAMES AND/OR LOGO</a:t>
            </a:r>
            <a:endParaRPr lang="en-US" dirty="0"/>
          </a:p>
        </p:txBody>
      </p:sp>
      <p:cxnSp>
        <p:nvCxnSpPr>
          <p:cNvPr id="39" name="Straight Connector 38"/>
          <p:cNvCxnSpPr/>
          <p:nvPr userDrawn="1"/>
        </p:nvCxnSpPr>
        <p:spPr>
          <a:xfrm>
            <a:off x="228600" y="6277526"/>
            <a:ext cx="7315200" cy="29"/>
          </a:xfrm>
          <a:prstGeom prst="line">
            <a:avLst/>
          </a:prstGeom>
          <a:ln w="6350" cmpd="sng">
            <a:solidFill>
              <a:schemeClr val="bg1">
                <a:lumMod val="65000"/>
              </a:schemeClr>
            </a:solidFill>
            <a:prstDash val="dot"/>
          </a:ln>
          <a:effectLst/>
        </p:spPr>
        <p:style>
          <a:lnRef idx="2">
            <a:schemeClr val="accent1"/>
          </a:lnRef>
          <a:fillRef idx="0">
            <a:schemeClr val="accent1"/>
          </a:fillRef>
          <a:effectRef idx="1">
            <a:schemeClr val="accent1"/>
          </a:effectRef>
          <a:fontRef idx="minor">
            <a:schemeClr val="tx1"/>
          </a:fontRef>
        </p:style>
      </p:cxnSp>
      <p:sp>
        <p:nvSpPr>
          <p:cNvPr id="41" name="Rectangle 40"/>
          <p:cNvSpPr/>
          <p:nvPr userDrawn="1"/>
        </p:nvSpPr>
        <p:spPr>
          <a:xfrm>
            <a:off x="228600" y="6352401"/>
            <a:ext cx="3375025" cy="276999"/>
          </a:xfrm>
          <a:prstGeom prst="rect">
            <a:avLst/>
          </a:prstGeom>
        </p:spPr>
        <p:txBody>
          <a:bodyPr wrap="square" lIns="0" tIns="0" rIns="0" bIns="0">
            <a:spAutoFit/>
          </a:bodyPr>
          <a:lstStyle/>
          <a:p>
            <a:r>
              <a:rPr lang="en-US" sz="1800" b="0" kern="1200" dirty="0" smtClean="0">
                <a:solidFill>
                  <a:schemeClr val="accent2">
                    <a:lumMod val="75000"/>
                  </a:schemeClr>
                </a:solidFill>
                <a:effectLst/>
                <a:latin typeface="+mn-lt"/>
                <a:ea typeface="+mn-ea"/>
                <a:cs typeface="+mn-cs"/>
              </a:rPr>
              <a:t>News Around the Office</a:t>
            </a:r>
            <a:endParaRPr lang="en-US" sz="1800" b="0" kern="1200" dirty="0">
              <a:solidFill>
                <a:schemeClr val="accent2">
                  <a:lumMod val="75000"/>
                </a:schemeClr>
              </a:solidFill>
              <a:effectLst/>
              <a:latin typeface="+mn-lt"/>
              <a:ea typeface="+mn-ea"/>
              <a:cs typeface="+mn-cs"/>
            </a:endParaRPr>
          </a:p>
        </p:txBody>
      </p:sp>
      <p:sp>
        <p:nvSpPr>
          <p:cNvPr id="47" name="Picture Placeholder 46"/>
          <p:cNvSpPr>
            <a:spLocks noGrp="1"/>
          </p:cNvSpPr>
          <p:nvPr>
            <p:ph type="pic" sz="quarter" idx="21" hasCustomPrompt="1"/>
          </p:nvPr>
        </p:nvSpPr>
        <p:spPr>
          <a:xfrm>
            <a:off x="3790214" y="6442485"/>
            <a:ext cx="1348726" cy="2060113"/>
          </a:xfrm>
        </p:spPr>
        <p:txBody>
          <a:bodyPr vert="horz" lIns="0" tIns="0" rIns="0" bIns="0" rtlCol="0" anchor="t" anchorCtr="0">
            <a:normAutofit/>
          </a:bodyPr>
          <a:lstStyle>
            <a:lvl1pPr marL="0" indent="0" algn="ctr">
              <a:buNone/>
              <a:defRPr lang="en-US" sz="1000" baseline="0"/>
            </a:lvl1pPr>
          </a:lstStyle>
          <a:p>
            <a:pPr marL="0" lvl="0" indent="0"/>
            <a:r>
              <a:rPr lang="en-US" dirty="0" smtClean="0"/>
              <a:t>Insert Photo of your office’s Monster-Free Mouth of the Month!</a:t>
            </a:r>
            <a:endParaRPr lang="en-US" dirty="0"/>
          </a:p>
        </p:txBody>
      </p:sp>
      <p:sp>
        <p:nvSpPr>
          <p:cNvPr id="49" name="Rectangle 48"/>
          <p:cNvSpPr/>
          <p:nvPr userDrawn="1"/>
        </p:nvSpPr>
        <p:spPr>
          <a:xfrm>
            <a:off x="3790213" y="8596180"/>
            <a:ext cx="3672571" cy="569973"/>
          </a:xfrm>
          <a:prstGeom prst="rect">
            <a:avLst/>
          </a:prstGeom>
          <a:solidFill>
            <a:schemeClr val="accent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000" kern="1200" dirty="0" smtClean="0">
                <a:solidFill>
                  <a:schemeClr val="bg1"/>
                </a:solidFill>
                <a:effectLst/>
                <a:latin typeface="+mn-lt"/>
                <a:ea typeface="+mn-ea"/>
                <a:cs typeface="+mn-cs"/>
              </a:rPr>
              <a:t>Ask us how your child can be featured as an upcoming </a:t>
            </a:r>
            <a:r>
              <a:rPr lang="en-US" sz="1000" b="1" kern="1200" dirty="0" smtClean="0">
                <a:solidFill>
                  <a:schemeClr val="bg1"/>
                </a:solidFill>
                <a:effectLst/>
                <a:latin typeface="+mn-lt"/>
                <a:ea typeface="+mn-ea"/>
                <a:cs typeface="+mn-cs"/>
              </a:rPr>
              <a:t>Monster-Free Mouth of the Month!</a:t>
            </a:r>
            <a:endParaRPr lang="en-US" sz="1000" b="1" kern="1200" dirty="0">
              <a:solidFill>
                <a:schemeClr val="bg1"/>
              </a:solidFill>
              <a:effectLst/>
              <a:latin typeface="+mn-lt"/>
              <a:ea typeface="+mn-ea"/>
              <a:cs typeface="+mn-cs"/>
            </a:endParaRPr>
          </a:p>
        </p:txBody>
      </p:sp>
      <p:sp>
        <p:nvSpPr>
          <p:cNvPr id="51" name="Rectangle 50"/>
          <p:cNvSpPr/>
          <p:nvPr userDrawn="1"/>
        </p:nvSpPr>
        <p:spPr>
          <a:xfrm>
            <a:off x="3718308" y="6372864"/>
            <a:ext cx="3814006" cy="2848853"/>
          </a:xfrm>
          <a:prstGeom prst="rect">
            <a:avLst/>
          </a:prstGeom>
          <a:noFill/>
          <a:ln>
            <a:solidFill>
              <a:schemeClr val="accent2">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Text Placeholder 52"/>
          <p:cNvSpPr>
            <a:spLocks noGrp="1"/>
          </p:cNvSpPr>
          <p:nvPr>
            <p:ph type="body" sz="quarter" idx="22" hasCustomPrompt="1"/>
          </p:nvPr>
        </p:nvSpPr>
        <p:spPr>
          <a:xfrm>
            <a:off x="5238123" y="6442075"/>
            <a:ext cx="2224662" cy="2060523"/>
          </a:xfrm>
        </p:spPr>
        <p:txBody>
          <a:bodyPr lIns="0" tIns="0" rIns="0" bIns="0">
            <a:noAutofit/>
          </a:bodyPr>
          <a:lstStyle>
            <a:lvl1pPr marL="0" marR="0" indent="0">
              <a:spcBef>
                <a:spcPts val="0"/>
              </a:spcBef>
              <a:spcAft>
                <a:spcPts val="1000"/>
              </a:spcAft>
              <a:buNone/>
              <a:defRPr sz="1000">
                <a:solidFill>
                  <a:schemeClr val="tx2"/>
                </a:solidFill>
              </a:defRPr>
            </a:lvl1pPr>
          </a:lstStyle>
          <a:p>
            <a:pPr marL="0" marR="0">
              <a:spcBef>
                <a:spcPts val="0"/>
              </a:spcBef>
              <a:spcAft>
                <a:spcPts val="1000"/>
              </a:spcAft>
            </a:pPr>
            <a:r>
              <a:rPr lang="en-US" sz="900" b="1" i="1" dirty="0" smtClean="0">
                <a:effectLst/>
                <a:highlight>
                  <a:srgbClr val="FFFF00"/>
                </a:highlight>
                <a:latin typeface="+mn-lt"/>
                <a:ea typeface="ＭＳ Ｐゴシック"/>
                <a:cs typeface="Times New Roman"/>
              </a:rPr>
              <a:t>[INSERT DENTAL OFFICE]’s</a:t>
            </a:r>
            <a:br>
              <a:rPr lang="en-US" sz="900" b="1" i="1" dirty="0" smtClean="0">
                <a:effectLst/>
                <a:highlight>
                  <a:srgbClr val="FFFF00"/>
                </a:highlight>
                <a:latin typeface="+mn-lt"/>
                <a:ea typeface="ＭＳ Ｐゴシック"/>
                <a:cs typeface="Times New Roman"/>
              </a:rPr>
            </a:br>
            <a:r>
              <a:rPr lang="en-US" sz="900" b="1" i="1" dirty="0" smtClean="0">
                <a:effectLst/>
                <a:latin typeface="+mn-lt"/>
                <a:ea typeface="ＭＳ Ｐゴシック"/>
                <a:cs typeface="Times New Roman"/>
              </a:rPr>
              <a:t>Monster-Free Mouth of the Month!</a:t>
            </a:r>
            <a:endParaRPr lang="en-US" sz="1200" dirty="0" smtClean="0">
              <a:effectLst/>
              <a:latin typeface="+mn-lt"/>
              <a:ea typeface="ＭＳ Ｐゴシック"/>
              <a:cs typeface="Times New Roman"/>
            </a:endParaRPr>
          </a:p>
          <a:p>
            <a:pPr marL="0" marR="0">
              <a:spcBef>
                <a:spcPts val="0"/>
              </a:spcBef>
              <a:spcAft>
                <a:spcPts val="1000"/>
              </a:spcAft>
            </a:pPr>
            <a:r>
              <a:rPr lang="en-US" sz="900" dirty="0" smtClean="0">
                <a:effectLst/>
                <a:latin typeface="+mn-lt"/>
                <a:ea typeface="ＭＳ Ｐゴシック"/>
                <a:cs typeface="Times New Roman"/>
              </a:rPr>
              <a:t>Check out [</a:t>
            </a:r>
            <a:r>
              <a:rPr lang="en-US" sz="900" dirty="0" smtClean="0">
                <a:effectLst/>
                <a:highlight>
                  <a:srgbClr val="FFFF00"/>
                </a:highlight>
                <a:latin typeface="+mn-lt"/>
                <a:ea typeface="ＭＳ Ｐゴシック"/>
                <a:cs typeface="Times New Roman"/>
              </a:rPr>
              <a:t>insert patient name</a:t>
            </a:r>
            <a:r>
              <a:rPr lang="en-US" sz="900" dirty="0" smtClean="0">
                <a:effectLst/>
                <a:latin typeface="+mn-lt"/>
                <a:ea typeface="ＭＳ Ｐゴシック"/>
                <a:cs typeface="Times New Roman"/>
              </a:rPr>
              <a:t>], our featured Monster-Free Mouth of the Month for [MONTH]!</a:t>
            </a:r>
            <a:endParaRPr lang="en-US" sz="1200" dirty="0" smtClean="0">
              <a:effectLst/>
              <a:latin typeface="+mn-lt"/>
              <a:ea typeface="ＭＳ Ｐゴシック"/>
              <a:cs typeface="Times New Roman"/>
            </a:endParaRPr>
          </a:p>
          <a:p>
            <a:pPr marL="0" marR="0">
              <a:spcBef>
                <a:spcPts val="0"/>
              </a:spcBef>
              <a:spcAft>
                <a:spcPts val="1000"/>
              </a:spcAft>
            </a:pPr>
            <a:r>
              <a:rPr lang="en-US" sz="900" dirty="0" smtClean="0">
                <a:effectLst/>
                <a:latin typeface="+mn-lt"/>
                <a:ea typeface="ＭＳ Ｐゴシック"/>
                <a:cs typeface="Times New Roman"/>
              </a:rPr>
              <a:t>Name:</a:t>
            </a:r>
            <a:br>
              <a:rPr lang="en-US" sz="900" dirty="0" smtClean="0">
                <a:effectLst/>
                <a:latin typeface="+mn-lt"/>
                <a:ea typeface="ＭＳ Ｐゴシック"/>
                <a:cs typeface="Times New Roman"/>
              </a:rPr>
            </a:br>
            <a:r>
              <a:rPr lang="en-US" sz="900" dirty="0" smtClean="0">
                <a:effectLst/>
                <a:latin typeface="+mn-lt"/>
                <a:ea typeface="ＭＳ Ｐゴシック"/>
                <a:cs typeface="Times New Roman"/>
              </a:rPr>
              <a:t>Age: </a:t>
            </a:r>
            <a:br>
              <a:rPr lang="en-US" sz="900" dirty="0" smtClean="0">
                <a:effectLst/>
                <a:latin typeface="+mn-lt"/>
                <a:ea typeface="ＭＳ Ｐゴシック"/>
                <a:cs typeface="Times New Roman"/>
              </a:rPr>
            </a:br>
            <a:r>
              <a:rPr lang="en-US" sz="900" dirty="0" smtClean="0">
                <a:effectLst/>
                <a:latin typeface="+mn-lt"/>
                <a:ea typeface="ＭＳ Ｐゴシック"/>
                <a:cs typeface="Times New Roman"/>
              </a:rPr>
              <a:t>Favorite toothpaste flavor:</a:t>
            </a:r>
            <a:endParaRPr lang="en-US" sz="1200" dirty="0" smtClean="0">
              <a:effectLst/>
              <a:latin typeface="+mn-lt"/>
              <a:ea typeface="ＭＳ Ｐゴシック"/>
              <a:cs typeface="Times New Roman"/>
            </a:endParaRPr>
          </a:p>
        </p:txBody>
      </p:sp>
      <p:sp>
        <p:nvSpPr>
          <p:cNvPr id="27" name="TextBox 26"/>
          <p:cNvSpPr txBox="1"/>
          <p:nvPr userDrawn="1"/>
        </p:nvSpPr>
        <p:spPr>
          <a:xfrm>
            <a:off x="241581" y="1946954"/>
            <a:ext cx="914400" cy="584776"/>
          </a:xfrm>
          <a:prstGeom prst="rect">
            <a:avLst/>
          </a:prstGeom>
          <a:noFill/>
        </p:spPr>
        <p:txBody>
          <a:bodyPr wrap="square" rtlCol="0">
            <a:spAutoFit/>
          </a:bodyPr>
          <a:lstStyle/>
          <a:p>
            <a:r>
              <a:rPr lang="en-US" sz="3200" b="1" dirty="0" smtClean="0">
                <a:solidFill>
                  <a:schemeClr val="accent3">
                    <a:lumMod val="40000"/>
                    <a:lumOff val="60000"/>
                  </a:schemeClr>
                </a:solidFill>
              </a:rPr>
              <a:t>+</a:t>
            </a:r>
            <a:endParaRPr lang="en-US" sz="3200" b="1" dirty="0">
              <a:solidFill>
                <a:schemeClr val="accent3">
                  <a:lumMod val="40000"/>
                  <a:lumOff val="60000"/>
                </a:schemeClr>
              </a:solidFill>
            </a:endParaRPr>
          </a:p>
        </p:txBody>
      </p:sp>
      <p:sp>
        <p:nvSpPr>
          <p:cNvPr id="55" name="Text Placeholder 54"/>
          <p:cNvSpPr>
            <a:spLocks noGrp="1"/>
          </p:cNvSpPr>
          <p:nvPr>
            <p:ph type="body" sz="quarter" idx="23"/>
          </p:nvPr>
        </p:nvSpPr>
        <p:spPr>
          <a:xfrm>
            <a:off x="219075" y="6724539"/>
            <a:ext cx="3384550" cy="2497249"/>
          </a:xfrm>
        </p:spPr>
        <p:txBody>
          <a:bodyPr lIns="0" tIns="0" rIns="0" bIns="0">
            <a:normAutofit/>
          </a:bodyPr>
          <a:lstStyle>
            <a:lvl1pPr marL="0" indent="0">
              <a:buFontTx/>
              <a:buNone/>
              <a:defRPr sz="1200">
                <a:solidFill>
                  <a:schemeClr val="tx1">
                    <a:lumMod val="50000"/>
                    <a:lumOff val="50000"/>
                  </a:schemeClr>
                </a:solidFill>
              </a:defRPr>
            </a:lvl1pPr>
            <a:lvl2pPr marL="0" indent="0">
              <a:buFontTx/>
              <a:buNone/>
              <a:defRPr sz="1200">
                <a:solidFill>
                  <a:schemeClr val="tx1">
                    <a:lumMod val="50000"/>
                    <a:lumOff val="50000"/>
                  </a:schemeClr>
                </a:solidFill>
              </a:defRPr>
            </a:lvl2pPr>
            <a:lvl3pPr marL="0" indent="0">
              <a:buFontTx/>
              <a:buNone/>
              <a:defRPr sz="1200">
                <a:solidFill>
                  <a:schemeClr val="tx1">
                    <a:lumMod val="50000"/>
                    <a:lumOff val="50000"/>
                  </a:schemeClr>
                </a:solidFill>
              </a:defRPr>
            </a:lvl3pPr>
            <a:lvl4pPr marL="0" indent="0">
              <a:buFontTx/>
              <a:buNone/>
              <a:defRPr sz="1200">
                <a:solidFill>
                  <a:schemeClr val="tx1">
                    <a:lumMod val="50000"/>
                    <a:lumOff val="50000"/>
                  </a:schemeClr>
                </a:solidFill>
              </a:defRPr>
            </a:lvl4pPr>
            <a:lvl5pPr marL="0" indent="0">
              <a:buFontTx/>
              <a:buNone/>
              <a:defRPr sz="1200">
                <a:solidFill>
                  <a:schemeClr val="tx1">
                    <a:lumMod val="50000"/>
                    <a:lumOff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57" name="Straight Connector 56"/>
          <p:cNvCxnSpPr/>
          <p:nvPr userDrawn="1"/>
        </p:nvCxnSpPr>
        <p:spPr>
          <a:xfrm>
            <a:off x="2710340" y="1509503"/>
            <a:ext cx="4833460" cy="0"/>
          </a:xfrm>
          <a:prstGeom prst="line">
            <a:avLst/>
          </a:prstGeom>
          <a:ln w="6350" cmpd="sng">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userDrawn="1"/>
        </p:nvCxnSpPr>
        <p:spPr>
          <a:xfrm>
            <a:off x="2710340" y="1752600"/>
            <a:ext cx="4833460" cy="0"/>
          </a:xfrm>
          <a:prstGeom prst="line">
            <a:avLst/>
          </a:prstGeom>
          <a:ln w="6350" cmpd="sng">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79191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First Page">
    <p:spTree>
      <p:nvGrpSpPr>
        <p:cNvPr id="1" name=""/>
        <p:cNvGrpSpPr/>
        <p:nvPr/>
      </p:nvGrpSpPr>
      <p:grpSpPr>
        <a:xfrm>
          <a:off x="0" y="0"/>
          <a:ext cx="0" cy="0"/>
          <a:chOff x="0" y="0"/>
          <a:chExt cx="0" cy="0"/>
        </a:xfrm>
      </p:grpSpPr>
      <p:sp>
        <p:nvSpPr>
          <p:cNvPr id="51" name="Rectangle 50"/>
          <p:cNvSpPr/>
          <p:nvPr userDrawn="1"/>
        </p:nvSpPr>
        <p:spPr>
          <a:xfrm>
            <a:off x="3718308" y="5865869"/>
            <a:ext cx="3814006" cy="3355848"/>
          </a:xfrm>
          <a:prstGeom prst="rect">
            <a:avLst/>
          </a:prstGeom>
          <a:noFill/>
          <a:ln>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49892" y="228601"/>
            <a:ext cx="5493907" cy="312902"/>
          </a:xfrm>
        </p:spPr>
        <p:txBody>
          <a:bodyPr lIns="0" tIns="0" rIns="0" bIns="0" anchor="b">
            <a:normAutofit/>
          </a:bodyPr>
          <a:lstStyle>
            <a:lvl1pPr algn="l">
              <a:lnSpc>
                <a:spcPct val="80000"/>
              </a:lnSpc>
              <a:defRPr sz="1800">
                <a:solidFill>
                  <a:schemeClr val="tx2"/>
                </a:solidFill>
              </a:defRPr>
            </a:lvl1pPr>
          </a:lstStyle>
          <a:p>
            <a:r>
              <a:rPr lang="en-US" dirty="0" smtClean="0"/>
              <a:t>Click to edit Master title style</a:t>
            </a:r>
            <a:endParaRPr lang="en-US" dirty="0"/>
          </a:p>
        </p:txBody>
      </p:sp>
      <p:cxnSp>
        <p:nvCxnSpPr>
          <p:cNvPr id="13" name="Straight Connector 12"/>
          <p:cNvCxnSpPr/>
          <p:nvPr userDrawn="1"/>
        </p:nvCxnSpPr>
        <p:spPr>
          <a:xfrm>
            <a:off x="228600" y="9313834"/>
            <a:ext cx="7315200" cy="29"/>
          </a:xfrm>
          <a:prstGeom prst="line">
            <a:avLst/>
          </a:prstGeom>
          <a:ln w="6350" cmpd="sng">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1" name="Content Placeholder 20"/>
          <p:cNvSpPr>
            <a:spLocks noGrp="1"/>
          </p:cNvSpPr>
          <p:nvPr>
            <p:ph sz="quarter" idx="13" hasCustomPrompt="1"/>
          </p:nvPr>
        </p:nvSpPr>
        <p:spPr>
          <a:xfrm>
            <a:off x="241580" y="9313863"/>
            <a:ext cx="7302219" cy="515937"/>
          </a:xfrm>
        </p:spPr>
        <p:txBody>
          <a:bodyPr lIns="0" tIns="0" rIns="0" bIns="0" anchor="ctr" anchorCtr="0">
            <a:noAutofit/>
          </a:bodyPr>
          <a:lstStyle>
            <a:lvl1pPr marL="0" indent="0">
              <a:buNone/>
              <a:defRPr sz="800">
                <a:solidFill>
                  <a:schemeClr val="bg1">
                    <a:lumMod val="50000"/>
                  </a:schemeClr>
                </a:solidFill>
              </a:defRPr>
            </a:lvl1pPr>
          </a:lstStyle>
          <a:p>
            <a:pPr lvl="0"/>
            <a:r>
              <a:rPr lang="en-US" dirty="0" smtClean="0"/>
              <a:t>INSERT LOGO AND/OR NAME OF PRACTICE AND CONTACT INFORMATION IN THIS SPACE</a:t>
            </a:r>
          </a:p>
        </p:txBody>
      </p:sp>
      <p:cxnSp>
        <p:nvCxnSpPr>
          <p:cNvPr id="24" name="Straight Connector 23"/>
          <p:cNvCxnSpPr/>
          <p:nvPr userDrawn="1"/>
        </p:nvCxnSpPr>
        <p:spPr>
          <a:xfrm>
            <a:off x="228600" y="910606"/>
            <a:ext cx="7315200" cy="29"/>
          </a:xfrm>
          <a:prstGeom prst="line">
            <a:avLst/>
          </a:prstGeom>
          <a:ln w="6350" cmpd="sng">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6" name="Text Placeholder 25"/>
          <p:cNvSpPr>
            <a:spLocks noGrp="1"/>
          </p:cNvSpPr>
          <p:nvPr>
            <p:ph type="body" sz="quarter" idx="14" hasCustomPrompt="1"/>
          </p:nvPr>
        </p:nvSpPr>
        <p:spPr>
          <a:xfrm>
            <a:off x="228600" y="1078184"/>
            <a:ext cx="1336709" cy="1336709"/>
          </a:xfrm>
          <a:solidFill>
            <a:schemeClr val="accent4">
              <a:lumMod val="75000"/>
            </a:schemeClr>
          </a:solidFill>
        </p:spPr>
        <p:txBody>
          <a:bodyPr anchor="ctr" anchorCtr="0">
            <a:noAutofit/>
          </a:bodyPr>
          <a:lstStyle>
            <a:lvl1pPr marL="0" indent="0" algn="l">
              <a:lnSpc>
                <a:spcPct val="80000"/>
              </a:lnSpc>
              <a:buNone/>
              <a:defRPr sz="1600" b="1">
                <a:solidFill>
                  <a:schemeClr val="bg1"/>
                </a:solidFill>
              </a:defRPr>
            </a:lvl1pPr>
            <a:lvl2pPr marL="457200" indent="0">
              <a:lnSpc>
                <a:spcPct val="80000"/>
              </a:lnSpc>
              <a:buNone/>
              <a:defRPr sz="1600" b="1">
                <a:solidFill>
                  <a:schemeClr val="bg1"/>
                </a:solidFill>
              </a:defRPr>
            </a:lvl2pPr>
            <a:lvl3pPr marL="914400" indent="0">
              <a:lnSpc>
                <a:spcPct val="80000"/>
              </a:lnSpc>
              <a:buNone/>
              <a:defRPr sz="1600" b="1">
                <a:solidFill>
                  <a:schemeClr val="bg1"/>
                </a:solidFill>
              </a:defRPr>
            </a:lvl3pPr>
            <a:lvl4pPr marL="1371600" indent="0">
              <a:lnSpc>
                <a:spcPct val="80000"/>
              </a:lnSpc>
              <a:buNone/>
              <a:defRPr sz="1600" b="1">
                <a:solidFill>
                  <a:schemeClr val="bg1"/>
                </a:solidFill>
              </a:defRPr>
            </a:lvl4pPr>
            <a:lvl5pPr marL="1828800" indent="0">
              <a:lnSpc>
                <a:spcPct val="80000"/>
              </a:lnSpc>
              <a:buNone/>
              <a:defRPr sz="1600" b="1">
                <a:solidFill>
                  <a:schemeClr val="bg1"/>
                </a:solidFill>
              </a:defRPr>
            </a:lvl5pPr>
          </a:lstStyle>
          <a:p>
            <a:pPr lvl="0"/>
            <a:r>
              <a:rPr lang="en-US" dirty="0" smtClean="0"/>
              <a:t>Insert headline here</a:t>
            </a:r>
            <a:endParaRPr lang="en-US" dirty="0"/>
          </a:p>
        </p:txBody>
      </p:sp>
      <p:sp>
        <p:nvSpPr>
          <p:cNvPr id="29" name="Picture Placeholder 28"/>
          <p:cNvSpPr>
            <a:spLocks noGrp="1"/>
          </p:cNvSpPr>
          <p:nvPr>
            <p:ph type="pic" sz="quarter" idx="15" hasCustomPrompt="1"/>
          </p:nvPr>
        </p:nvSpPr>
        <p:spPr>
          <a:xfrm>
            <a:off x="218755" y="2510600"/>
            <a:ext cx="2781711" cy="3042257"/>
          </a:xfrm>
        </p:spPr>
        <p:txBody>
          <a:bodyPr anchor="ctr" anchorCtr="0">
            <a:normAutofit/>
          </a:bodyPr>
          <a:lstStyle>
            <a:lvl1pPr marL="0" indent="0" algn="ctr">
              <a:buNone/>
              <a:defRPr sz="1200"/>
            </a:lvl1pPr>
          </a:lstStyle>
          <a:p>
            <a:r>
              <a:rPr lang="en-US" dirty="0" smtClean="0"/>
              <a:t>Insert “Headline Photo” Here</a:t>
            </a:r>
            <a:endParaRPr lang="en-US" dirty="0"/>
          </a:p>
        </p:txBody>
      </p:sp>
      <p:sp>
        <p:nvSpPr>
          <p:cNvPr id="31" name="Text Placeholder 30"/>
          <p:cNvSpPr>
            <a:spLocks noGrp="1"/>
          </p:cNvSpPr>
          <p:nvPr>
            <p:ph type="body" sz="quarter" idx="16" hasCustomPrompt="1"/>
          </p:nvPr>
        </p:nvSpPr>
        <p:spPr>
          <a:xfrm>
            <a:off x="3101084" y="1078183"/>
            <a:ext cx="4431230" cy="4474674"/>
          </a:xfrm>
        </p:spPr>
        <p:txBody>
          <a:bodyPr numCol="2" spcCol="274320">
            <a:normAutofit/>
          </a:bodyPr>
          <a:lstStyle>
            <a:lvl1pPr marL="0" indent="0">
              <a:buNone/>
              <a:defRPr sz="1000">
                <a:solidFill>
                  <a:schemeClr val="bg1">
                    <a:lumMod val="50000"/>
                  </a:schemeClr>
                </a:solidFill>
              </a:defRPr>
            </a:lvl1pPr>
            <a:lvl2pPr marL="0" indent="0">
              <a:buNone/>
              <a:defRPr sz="1000">
                <a:solidFill>
                  <a:schemeClr val="bg1">
                    <a:lumMod val="50000"/>
                  </a:schemeClr>
                </a:solidFill>
              </a:defRPr>
            </a:lvl2pPr>
            <a:lvl3pPr marL="0" indent="0">
              <a:buNone/>
              <a:defRPr sz="1000">
                <a:solidFill>
                  <a:schemeClr val="bg1">
                    <a:lumMod val="50000"/>
                  </a:schemeClr>
                </a:solidFill>
              </a:defRPr>
            </a:lvl3pPr>
            <a:lvl4pPr marL="0" indent="0">
              <a:buNone/>
              <a:defRPr sz="1000">
                <a:solidFill>
                  <a:schemeClr val="bg1">
                    <a:lumMod val="50000"/>
                  </a:schemeClr>
                </a:solidFill>
              </a:defRPr>
            </a:lvl4pPr>
            <a:lvl5pPr marL="0" indent="0">
              <a:buNone/>
              <a:defRPr sz="1000">
                <a:solidFill>
                  <a:schemeClr val="bg1">
                    <a:lumMod val="50000"/>
                  </a:schemeClr>
                </a:solidFill>
              </a:defRPr>
            </a:lvl5pPr>
          </a:lstStyle>
          <a:p>
            <a:pPr lvl="0"/>
            <a:r>
              <a:rPr lang="en-US" dirty="0" smtClean="0"/>
              <a:t>Insert article copy here</a:t>
            </a:r>
            <a:endParaRPr lang="en-US" dirty="0"/>
          </a:p>
        </p:txBody>
      </p:sp>
      <p:cxnSp>
        <p:nvCxnSpPr>
          <p:cNvPr id="32" name="Straight Connector 31"/>
          <p:cNvCxnSpPr/>
          <p:nvPr userDrawn="1"/>
        </p:nvCxnSpPr>
        <p:spPr>
          <a:xfrm>
            <a:off x="1918802" y="228600"/>
            <a:ext cx="0" cy="568885"/>
          </a:xfrm>
          <a:prstGeom prst="line">
            <a:avLst/>
          </a:prstGeom>
          <a:ln w="6350" cmpd="sng">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36" name="Text Placeholder 35"/>
          <p:cNvSpPr>
            <a:spLocks noGrp="1"/>
          </p:cNvSpPr>
          <p:nvPr>
            <p:ph type="body" sz="quarter" idx="17" hasCustomPrompt="1"/>
          </p:nvPr>
        </p:nvSpPr>
        <p:spPr>
          <a:xfrm>
            <a:off x="2049893" y="541503"/>
            <a:ext cx="2895600" cy="228600"/>
          </a:xfrm>
        </p:spPr>
        <p:txBody>
          <a:bodyPr lIns="0" tIns="0" rIns="0" bIns="0" anchor="ctr" anchorCtr="0">
            <a:noAutofit/>
          </a:bodyPr>
          <a:lstStyle>
            <a:lvl1pPr marL="0" indent="0">
              <a:buNone/>
              <a:defRPr sz="800" cap="all">
                <a:solidFill>
                  <a:schemeClr val="tx1">
                    <a:lumMod val="65000"/>
                    <a:lumOff val="35000"/>
                  </a:schemeClr>
                </a:solidFill>
              </a:defRPr>
            </a:lvl1pPr>
            <a:lvl2pPr marL="457200" indent="0">
              <a:buNone/>
              <a:defRPr sz="1000" cap="all">
                <a:solidFill>
                  <a:schemeClr val="tx1">
                    <a:lumMod val="65000"/>
                    <a:lumOff val="35000"/>
                  </a:schemeClr>
                </a:solidFill>
              </a:defRPr>
            </a:lvl2pPr>
            <a:lvl3pPr marL="914400" indent="0">
              <a:buNone/>
              <a:defRPr sz="1000" cap="all">
                <a:solidFill>
                  <a:schemeClr val="tx1">
                    <a:lumMod val="65000"/>
                    <a:lumOff val="35000"/>
                  </a:schemeClr>
                </a:solidFill>
              </a:defRPr>
            </a:lvl3pPr>
            <a:lvl4pPr marL="1371600" indent="0">
              <a:buNone/>
              <a:defRPr sz="1000" cap="all">
                <a:solidFill>
                  <a:schemeClr val="tx1">
                    <a:lumMod val="65000"/>
                    <a:lumOff val="35000"/>
                  </a:schemeClr>
                </a:solidFill>
              </a:defRPr>
            </a:lvl4pPr>
            <a:lvl5pPr marL="1828800" indent="0">
              <a:buNone/>
              <a:defRPr sz="1000" cap="all">
                <a:solidFill>
                  <a:schemeClr val="tx1">
                    <a:lumMod val="65000"/>
                    <a:lumOff val="35000"/>
                  </a:schemeClr>
                </a:solidFill>
              </a:defRPr>
            </a:lvl5pPr>
          </a:lstStyle>
          <a:p>
            <a:pPr lvl="0"/>
            <a:r>
              <a:rPr lang="en-US" dirty="0" smtClean="0"/>
              <a:t>INSERT MONTH/QUARTER/SEASON AND YEAR</a:t>
            </a:r>
            <a:endParaRPr lang="en-US" dirty="0"/>
          </a:p>
        </p:txBody>
      </p:sp>
      <p:sp>
        <p:nvSpPr>
          <p:cNvPr id="38" name="Picture Placeholder 37"/>
          <p:cNvSpPr>
            <a:spLocks noGrp="1"/>
          </p:cNvSpPr>
          <p:nvPr>
            <p:ph type="pic" sz="quarter" idx="18" hasCustomPrompt="1"/>
          </p:nvPr>
        </p:nvSpPr>
        <p:spPr>
          <a:xfrm>
            <a:off x="228600" y="228600"/>
            <a:ext cx="1582827" cy="568885"/>
          </a:xfrm>
          <a:solidFill>
            <a:schemeClr val="accent6">
              <a:lumMod val="75000"/>
            </a:schemeClr>
          </a:solidFill>
        </p:spPr>
        <p:txBody>
          <a:bodyPr vert="horz" lIns="91440" tIns="45720" rIns="91440" bIns="45720" rtlCol="0" anchor="ctr" anchorCtr="0">
            <a:noAutofit/>
          </a:bodyPr>
          <a:lstStyle>
            <a:lvl1pPr marL="342900" indent="-342900">
              <a:buFontTx/>
              <a:buNone/>
              <a:defRPr lang="en-US" sz="800" b="1" baseline="0">
                <a:solidFill>
                  <a:schemeClr val="bg1"/>
                </a:solidFill>
              </a:defRPr>
            </a:lvl1pPr>
          </a:lstStyle>
          <a:p>
            <a:pPr marL="0" lvl="0" indent="0" algn="ctr">
              <a:lnSpc>
                <a:spcPct val="80000"/>
              </a:lnSpc>
            </a:pPr>
            <a:r>
              <a:rPr lang="en-US" dirty="0" smtClean="0"/>
              <a:t>INSERT DENTAL OFFICE/DENTIST(S) NAMES AND/OR LOGO</a:t>
            </a:r>
            <a:endParaRPr lang="en-US" dirty="0"/>
          </a:p>
        </p:txBody>
      </p:sp>
      <p:cxnSp>
        <p:nvCxnSpPr>
          <p:cNvPr id="39" name="Straight Connector 38"/>
          <p:cNvCxnSpPr/>
          <p:nvPr userDrawn="1"/>
        </p:nvCxnSpPr>
        <p:spPr>
          <a:xfrm>
            <a:off x="228600" y="5700567"/>
            <a:ext cx="7315200" cy="29"/>
          </a:xfrm>
          <a:prstGeom prst="line">
            <a:avLst/>
          </a:prstGeom>
          <a:ln w="6350" cmpd="sng">
            <a:solidFill>
              <a:schemeClr val="bg1">
                <a:lumMod val="65000"/>
              </a:schemeClr>
            </a:solidFill>
            <a:prstDash val="dot"/>
          </a:ln>
          <a:effectLst/>
        </p:spPr>
        <p:style>
          <a:lnRef idx="2">
            <a:schemeClr val="accent1"/>
          </a:lnRef>
          <a:fillRef idx="0">
            <a:schemeClr val="accent1"/>
          </a:fillRef>
          <a:effectRef idx="1">
            <a:schemeClr val="accent1"/>
          </a:effectRef>
          <a:fontRef idx="minor">
            <a:schemeClr val="tx1"/>
          </a:fontRef>
        </p:style>
      </p:cxnSp>
      <p:sp>
        <p:nvSpPr>
          <p:cNvPr id="40" name="Picture Placeholder 28"/>
          <p:cNvSpPr>
            <a:spLocks noGrp="1"/>
          </p:cNvSpPr>
          <p:nvPr>
            <p:ph type="pic" sz="quarter" idx="19" hasCustomPrompt="1"/>
          </p:nvPr>
        </p:nvSpPr>
        <p:spPr>
          <a:xfrm>
            <a:off x="241581" y="5865869"/>
            <a:ext cx="3352440" cy="3355848"/>
          </a:xfrm>
          <a:ln>
            <a:solidFill>
              <a:schemeClr val="bg1">
                <a:lumMod val="65000"/>
              </a:schemeClr>
            </a:solidFill>
          </a:ln>
        </p:spPr>
        <p:txBody>
          <a:bodyPr>
            <a:normAutofit/>
          </a:bodyPr>
          <a:lstStyle>
            <a:lvl1pPr marL="0" indent="0">
              <a:buNone/>
              <a:defRPr sz="1000">
                <a:solidFill>
                  <a:schemeClr val="tx1">
                    <a:lumMod val="50000"/>
                    <a:lumOff val="50000"/>
                  </a:schemeClr>
                </a:solidFill>
              </a:defRPr>
            </a:lvl1pPr>
          </a:lstStyle>
          <a:p>
            <a:r>
              <a:rPr lang="en-US" dirty="0" smtClean="0"/>
              <a:t>Insert photo here</a:t>
            </a:r>
            <a:endParaRPr lang="en-US" dirty="0"/>
          </a:p>
        </p:txBody>
      </p:sp>
      <p:sp>
        <p:nvSpPr>
          <p:cNvPr id="49" name="Rectangle 48"/>
          <p:cNvSpPr/>
          <p:nvPr userDrawn="1"/>
        </p:nvSpPr>
        <p:spPr>
          <a:xfrm>
            <a:off x="3718308" y="5865869"/>
            <a:ext cx="1808311" cy="3359381"/>
          </a:xfrm>
          <a:prstGeom prst="rect">
            <a:avLst/>
          </a:prstGeom>
          <a:solidFill>
            <a:schemeClr val="accent3">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lIns="182880" rIns="182880" rtlCol="0" anchor="ctr"/>
          <a:lstStyle/>
          <a:p>
            <a:pPr>
              <a:lnSpc>
                <a:spcPct val="90000"/>
              </a:lnSpc>
            </a:pPr>
            <a:r>
              <a:rPr lang="en-US" sz="2000" b="1" kern="1200" dirty="0" smtClean="0">
                <a:solidFill>
                  <a:schemeClr val="bg1"/>
                </a:solidFill>
                <a:effectLst/>
                <a:latin typeface="+mn-lt"/>
                <a:ea typeface="+mn-ea"/>
                <a:cs typeface="+mn-cs"/>
              </a:rPr>
              <a:t/>
            </a:r>
            <a:br>
              <a:rPr lang="en-US" sz="2000" b="1" kern="1200" dirty="0" smtClean="0">
                <a:solidFill>
                  <a:schemeClr val="bg1"/>
                </a:solidFill>
                <a:effectLst/>
                <a:latin typeface="+mn-lt"/>
                <a:ea typeface="+mn-ea"/>
                <a:cs typeface="+mn-cs"/>
              </a:rPr>
            </a:br>
            <a:r>
              <a:rPr lang="en-US" sz="2000" b="1" kern="1200" dirty="0" smtClean="0">
                <a:solidFill>
                  <a:schemeClr val="bg1"/>
                </a:solidFill>
                <a:effectLst/>
                <a:latin typeface="+mn-lt"/>
                <a:ea typeface="+mn-ea"/>
                <a:cs typeface="+mn-cs"/>
              </a:rPr>
              <a:t/>
            </a:r>
            <a:br>
              <a:rPr lang="en-US" sz="2000" b="1" kern="1200" dirty="0" smtClean="0">
                <a:solidFill>
                  <a:schemeClr val="bg1"/>
                </a:solidFill>
                <a:effectLst/>
                <a:latin typeface="+mn-lt"/>
                <a:ea typeface="+mn-ea"/>
                <a:cs typeface="+mn-cs"/>
              </a:rPr>
            </a:br>
            <a:r>
              <a:rPr lang="en-US" sz="2000" b="1" kern="1200" dirty="0" smtClean="0">
                <a:solidFill>
                  <a:schemeClr val="bg1"/>
                </a:solidFill>
                <a:effectLst/>
                <a:latin typeface="+mn-lt"/>
                <a:ea typeface="+mn-ea"/>
                <a:cs typeface="+mn-cs"/>
              </a:rPr>
              <a:t>Like Us</a:t>
            </a:r>
            <a:r>
              <a:rPr lang="en-US" sz="2000" b="1" kern="1200" baseline="0" dirty="0" smtClean="0">
                <a:solidFill>
                  <a:schemeClr val="bg1"/>
                </a:solidFill>
                <a:effectLst/>
                <a:latin typeface="+mn-lt"/>
                <a:ea typeface="+mn-ea"/>
                <a:cs typeface="+mn-cs"/>
              </a:rPr>
              <a:t> on</a:t>
            </a:r>
            <a:br>
              <a:rPr lang="en-US" sz="2000" b="1" kern="1200" baseline="0" dirty="0" smtClean="0">
                <a:solidFill>
                  <a:schemeClr val="bg1"/>
                </a:solidFill>
                <a:effectLst/>
                <a:latin typeface="+mn-lt"/>
                <a:ea typeface="+mn-ea"/>
                <a:cs typeface="+mn-cs"/>
              </a:rPr>
            </a:br>
            <a:r>
              <a:rPr lang="en-US" sz="2000" b="1" kern="1200" baseline="0" dirty="0" smtClean="0">
                <a:solidFill>
                  <a:schemeClr val="bg1"/>
                </a:solidFill>
                <a:effectLst/>
                <a:latin typeface="+mn-lt"/>
                <a:ea typeface="+mn-ea"/>
                <a:cs typeface="+mn-cs"/>
              </a:rPr>
              <a:t>Facebook</a:t>
            </a:r>
            <a:r>
              <a:rPr lang="en-US" sz="1000" kern="1200" baseline="0" dirty="0" smtClean="0">
                <a:solidFill>
                  <a:schemeClr val="bg1"/>
                </a:solidFill>
                <a:effectLst/>
                <a:latin typeface="+mn-lt"/>
                <a:ea typeface="+mn-ea"/>
                <a:cs typeface="+mn-cs"/>
              </a:rPr>
              <a:t/>
            </a:r>
            <a:br>
              <a:rPr lang="en-US" sz="1000" kern="1200" baseline="0" dirty="0" smtClean="0">
                <a:solidFill>
                  <a:schemeClr val="bg1"/>
                </a:solidFill>
                <a:effectLst/>
                <a:latin typeface="+mn-lt"/>
                <a:ea typeface="+mn-ea"/>
                <a:cs typeface="+mn-cs"/>
              </a:rPr>
            </a:br>
            <a:r>
              <a:rPr lang="en-US" sz="1000" kern="1200" baseline="0" dirty="0" smtClean="0">
                <a:solidFill>
                  <a:schemeClr val="bg1"/>
                </a:solidFill>
                <a:effectLst/>
                <a:latin typeface="+mn-lt"/>
                <a:ea typeface="+mn-ea"/>
                <a:cs typeface="+mn-cs"/>
              </a:rPr>
              <a:t/>
            </a:r>
            <a:br>
              <a:rPr lang="en-US" sz="1000" kern="1200" baseline="0" dirty="0" smtClean="0">
                <a:solidFill>
                  <a:schemeClr val="bg1"/>
                </a:solidFill>
                <a:effectLst/>
                <a:latin typeface="+mn-lt"/>
                <a:ea typeface="+mn-ea"/>
                <a:cs typeface="+mn-cs"/>
              </a:rPr>
            </a:br>
            <a:r>
              <a:rPr lang="en-US" sz="1000" kern="1200" dirty="0" smtClean="0">
                <a:solidFill>
                  <a:schemeClr val="lt1"/>
                </a:solidFill>
                <a:effectLst/>
                <a:latin typeface="+mn-lt"/>
                <a:ea typeface="+mn-ea"/>
                <a:cs typeface="+mn-cs"/>
              </a:rPr>
              <a:t>Keep up with the latest news by joining our Facebook community. Whether we’re sharing some new faces, upcoming events or tips to keep those pearly whites pristine, you’ll want to check out the latest news and tidbits.</a:t>
            </a:r>
          </a:p>
        </p:txBody>
      </p:sp>
      <p:sp>
        <p:nvSpPr>
          <p:cNvPr id="4" name="Rectangle 3"/>
          <p:cNvSpPr/>
          <p:nvPr userDrawn="1"/>
        </p:nvSpPr>
        <p:spPr>
          <a:xfrm>
            <a:off x="1663757" y="1078184"/>
            <a:ext cx="1336709" cy="1336709"/>
          </a:xfrm>
          <a:prstGeom prst="rect">
            <a:avLst/>
          </a:prstGeom>
          <a:solidFill>
            <a:schemeClr val="accent1">
              <a:lumMod val="40000"/>
              <a:lumOff val="60000"/>
            </a:schemeClr>
          </a:solidFill>
        </p:spPr>
        <p:txBody>
          <a:bodyPr vert="horz" lIns="91440" tIns="45720" rIns="91440" bIns="45720" rtlCol="0" anchor="ctr" anchorCtr="0">
            <a:noAutofit/>
          </a:bodyPr>
          <a:lstStyle/>
          <a:p>
            <a:pPr lvl="0" indent="0" algn="ctr">
              <a:lnSpc>
                <a:spcPct val="80000"/>
              </a:lnSpc>
              <a:spcBef>
                <a:spcPct val="20000"/>
              </a:spcBef>
              <a:buFont typeface="Arial"/>
              <a:buNone/>
            </a:pPr>
            <a:endParaRPr lang="en-US" sz="1600" b="1">
              <a:solidFill>
                <a:schemeClr val="bg1"/>
              </a:solidFill>
            </a:endParaRPr>
          </a:p>
        </p:txBody>
      </p:sp>
      <p:sp>
        <p:nvSpPr>
          <p:cNvPr id="6" name="Text Placeholder 5"/>
          <p:cNvSpPr>
            <a:spLocks noGrp="1"/>
          </p:cNvSpPr>
          <p:nvPr>
            <p:ph type="body" sz="quarter" idx="22" hasCustomPrompt="1"/>
          </p:nvPr>
        </p:nvSpPr>
        <p:spPr>
          <a:xfrm>
            <a:off x="5621330" y="5956522"/>
            <a:ext cx="1792295" cy="3179541"/>
          </a:xfrm>
        </p:spPr>
        <p:txBody>
          <a:bodyPr lIns="0" tIns="0" rIns="0" bIns="0" anchor="ctr">
            <a:noAutofit/>
          </a:bodyPr>
          <a:lstStyle>
            <a:lvl1pPr marL="0" indent="0">
              <a:buNone/>
              <a:defRPr sz="900" baseline="0">
                <a:solidFill>
                  <a:schemeClr val="accent3">
                    <a:lumMod val="50000"/>
                  </a:schemeClr>
                </a:solidFill>
              </a:defRPr>
            </a:lvl1pPr>
          </a:lstStyle>
          <a:p>
            <a:pPr lvl="0"/>
            <a:r>
              <a:rPr lang="en-US" dirty="0" smtClean="0"/>
              <a:t>[INSERT PRACTICE INFO HERE]</a:t>
            </a:r>
          </a:p>
          <a:p>
            <a:pPr lvl="0"/>
            <a:endParaRPr lang="en-US" dirty="0" smtClean="0"/>
          </a:p>
          <a:p>
            <a:pPr lvl="0"/>
            <a:r>
              <a:rPr lang="en-US" dirty="0" smtClean="0"/>
              <a:t>Also, join AAPD’s Facebook community to connect with other like-minded parents across the country and to keep up with the latest Monster-Free Mouths Movement news. In addition to finding fun facts, helpful tips and reminders, you can submit a snapshot of your little one’s smiling face for a chance to be featured as the Monster-Free Mouth of the Month! Join the AAPD Facebook community here. [INSERT LINK]</a:t>
            </a:r>
          </a:p>
        </p:txBody>
      </p:sp>
      <p:pic>
        <p:nvPicPr>
          <p:cNvPr id="18" name="Picture 17" descr="FB-ThumbsUp_51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03976" y="6069465"/>
            <a:ext cx="706673" cy="622479"/>
          </a:xfrm>
          <a:prstGeom prst="rect">
            <a:avLst/>
          </a:prstGeom>
        </p:spPr>
      </p:pic>
    </p:spTree>
    <p:extLst>
      <p:ext uri="{BB962C8B-B14F-4D97-AF65-F5344CB8AC3E}">
        <p14:creationId xmlns:p14="http://schemas.microsoft.com/office/powerpoint/2010/main" val="388956049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00BD504D-065E-FB4F-8CE5-57945A19C987}" type="datetimeFigureOut">
              <a:rPr lang="en-US" smtClean="0"/>
              <a:t>10/30/2014</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9C135FA0-DF23-6946-A261-5D266176A56A}" type="slidenum">
              <a:rPr lang="en-US" smtClean="0"/>
              <a:t>‹#›</a:t>
            </a:fld>
            <a:endParaRPr lang="en-US"/>
          </a:p>
        </p:txBody>
      </p:sp>
    </p:spTree>
    <p:extLst>
      <p:ext uri="{BB962C8B-B14F-4D97-AF65-F5344CB8AC3E}">
        <p14:creationId xmlns:p14="http://schemas.microsoft.com/office/powerpoint/2010/main" val="2837409642"/>
      </p:ext>
    </p:extLst>
  </p:cSld>
  <p:clrMap bg1="lt1" tx1="dk1" bg2="lt2" tx2="dk2" accent1="accent1" accent2="accent2" accent3="accent3" accent4="accent4" accent5="accent5" accent6="accent6" hlink="hlink" folHlink="folHlink"/>
  <p:sldLayoutIdLst>
    <p:sldLayoutId id="2147483650" r:id="rId1"/>
    <p:sldLayoutId id="2147483657"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hyperlink" Target="https://www.facebook.com/AmericanAcademyofPediatricDentistr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itle 71"/>
          <p:cNvSpPr>
            <a:spLocks noGrp="1"/>
          </p:cNvSpPr>
          <p:nvPr>
            <p:ph type="title"/>
          </p:nvPr>
        </p:nvSpPr>
        <p:spPr/>
        <p:txBody>
          <a:bodyPr/>
          <a:lstStyle/>
          <a:p>
            <a:r>
              <a:rPr lang="en-US" b="1" dirty="0" smtClean="0"/>
              <a:t>The Word of Mouth</a:t>
            </a:r>
            <a:br>
              <a:rPr lang="en-US" b="1" dirty="0" smtClean="0"/>
            </a:br>
            <a:r>
              <a:rPr lang="en-US" sz="1800" i="1" dirty="0" smtClean="0"/>
              <a:t>News for Little Teeth</a:t>
            </a:r>
            <a:endParaRPr lang="en-US" sz="1800" i="1" dirty="0"/>
          </a:p>
        </p:txBody>
      </p:sp>
      <p:sp>
        <p:nvSpPr>
          <p:cNvPr id="104" name="Content Placeholder 103"/>
          <p:cNvSpPr>
            <a:spLocks noGrp="1"/>
          </p:cNvSpPr>
          <p:nvPr>
            <p:ph sz="quarter" idx="13"/>
          </p:nvPr>
        </p:nvSpPr>
        <p:spPr/>
        <p:txBody>
          <a:bodyPr/>
          <a:lstStyle/>
          <a:p>
            <a:endParaRPr lang="en-US"/>
          </a:p>
        </p:txBody>
      </p:sp>
      <p:sp>
        <p:nvSpPr>
          <p:cNvPr id="59" name="Text Placeholder 58"/>
          <p:cNvSpPr>
            <a:spLocks noGrp="1"/>
          </p:cNvSpPr>
          <p:nvPr>
            <p:ph type="body" sz="quarter" idx="14"/>
          </p:nvPr>
        </p:nvSpPr>
        <p:spPr/>
        <p:txBody>
          <a:bodyPr/>
          <a:lstStyle/>
          <a:p>
            <a:r>
              <a:rPr lang="en-US" smtClean="0"/>
              <a:t>Has your family joined the Monster-Free Mouths Movement Yet?</a:t>
            </a:r>
            <a:endParaRPr lang="en-US" dirty="0"/>
          </a:p>
        </p:txBody>
      </p:sp>
      <p:pic>
        <p:nvPicPr>
          <p:cNvPr id="67" name="Picture Placeholder 66" descr="AAPD_Facebook_MMSponsored.jpg"/>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t="6025" b="6025"/>
          <a:stretch>
            <a:fillRect/>
          </a:stretch>
        </p:blipFill>
        <p:spPr/>
      </p:pic>
      <p:sp>
        <p:nvSpPr>
          <p:cNvPr id="61" name="Text Placeholder 60"/>
          <p:cNvSpPr>
            <a:spLocks noGrp="1"/>
          </p:cNvSpPr>
          <p:nvPr>
            <p:ph type="body" sz="quarter" idx="16"/>
          </p:nvPr>
        </p:nvSpPr>
        <p:spPr/>
        <p:txBody>
          <a:bodyPr>
            <a:noAutofit/>
          </a:bodyPr>
          <a:lstStyle/>
          <a:p>
            <a:r>
              <a:rPr lang="en-US" sz="1200" dirty="0" smtClean="0"/>
              <a:t>Did you know tooth decay is the number one chronic infectious disease affecting children in the U.S.? </a:t>
            </a:r>
            <a:r>
              <a:rPr lang="en-US" sz="1200" dirty="0"/>
              <a:t>T</a:t>
            </a:r>
            <a:r>
              <a:rPr lang="en-US" sz="1200" dirty="0" smtClean="0"/>
              <a:t>he good news is it’s largely preventable. You have already taken the most important first step by establishing a Dental Home with a pediatric dentist  – and we are so happy you selected us!  Our goal is to make healthy oral habit fun and enjoyable. </a:t>
            </a:r>
            <a:r>
              <a:rPr lang="en-US" sz="1200" smtClean="0"/>
              <a:t>That </a:t>
            </a:r>
            <a:r>
              <a:rPr lang="en-US" sz="1200" dirty="0" smtClean="0"/>
              <a:t>is why we are joining with the American Academy of Pediatric Dentistry (AAPD) to ask parents and caregivers to banish the Mouth Monsters (aka tooth decay) by joining the Monster-Free Mouths Movement. It’s easy – just go to www.mychildrensteeth.org for tips and tools to help teach your kids about the importance of healthy oral habits. And don’t forget to schedule your child’s next six-month check-up today!</a:t>
            </a:r>
          </a:p>
        </p:txBody>
      </p:sp>
      <p:sp>
        <p:nvSpPr>
          <p:cNvPr id="57" name="Text Placeholder 56"/>
          <p:cNvSpPr>
            <a:spLocks noGrp="1"/>
          </p:cNvSpPr>
          <p:nvPr>
            <p:ph type="body" sz="quarter" idx="17"/>
          </p:nvPr>
        </p:nvSpPr>
        <p:spPr/>
        <p:txBody>
          <a:bodyPr/>
          <a:lstStyle/>
          <a:p>
            <a:r>
              <a:rPr lang="en-US" smtClean="0"/>
              <a:t>NOVEMBER 2014</a:t>
            </a:r>
            <a:endParaRPr lang="en-US" dirty="0"/>
          </a:p>
        </p:txBody>
      </p:sp>
      <p:sp>
        <p:nvSpPr>
          <p:cNvPr id="105" name="Picture Placeholder 104"/>
          <p:cNvSpPr>
            <a:spLocks noGrp="1"/>
          </p:cNvSpPr>
          <p:nvPr>
            <p:ph type="pic" sz="quarter" idx="18"/>
          </p:nvPr>
        </p:nvSpPr>
        <p:spPr/>
      </p:sp>
      <p:sp>
        <p:nvSpPr>
          <p:cNvPr id="106" name="Picture Placeholder 105"/>
          <p:cNvSpPr>
            <a:spLocks noGrp="1"/>
          </p:cNvSpPr>
          <p:nvPr>
            <p:ph type="pic" sz="quarter" idx="21"/>
          </p:nvPr>
        </p:nvSpPr>
        <p:spPr/>
      </p:sp>
      <p:sp>
        <p:nvSpPr>
          <p:cNvPr id="76" name="Text Placeholder 75"/>
          <p:cNvSpPr>
            <a:spLocks noGrp="1"/>
          </p:cNvSpPr>
          <p:nvPr>
            <p:ph type="body" sz="quarter" idx="22"/>
          </p:nvPr>
        </p:nvSpPr>
        <p:spPr/>
        <p:txBody>
          <a:bodyPr/>
          <a:lstStyle/>
          <a:p>
            <a:r>
              <a:rPr lang="en-US" dirty="0" smtClean="0"/>
              <a:t>[INSERT DENTAL OFFICE]’s</a:t>
            </a:r>
            <a:br>
              <a:rPr lang="en-US" dirty="0" smtClean="0"/>
            </a:br>
            <a:r>
              <a:rPr lang="en-US" dirty="0" smtClean="0"/>
              <a:t>Monster-Free Mouth of the Month!</a:t>
            </a:r>
          </a:p>
          <a:p>
            <a:r>
              <a:rPr lang="en-US" dirty="0" smtClean="0"/>
              <a:t>Name (first only): </a:t>
            </a:r>
            <a:br>
              <a:rPr lang="en-US" dirty="0" smtClean="0"/>
            </a:br>
            <a:r>
              <a:rPr lang="en-US" dirty="0" smtClean="0"/>
              <a:t>Age: </a:t>
            </a:r>
            <a:br>
              <a:rPr lang="en-US" dirty="0" smtClean="0"/>
            </a:br>
            <a:r>
              <a:rPr lang="en-US" dirty="0" smtClean="0"/>
              <a:t>Favorite toothpaste flavor:</a:t>
            </a:r>
          </a:p>
          <a:p>
            <a:endParaRPr lang="en-US" dirty="0"/>
          </a:p>
        </p:txBody>
      </p:sp>
      <p:sp>
        <p:nvSpPr>
          <p:cNvPr id="107" name="Text Placeholder 106"/>
          <p:cNvSpPr>
            <a:spLocks noGrp="1"/>
          </p:cNvSpPr>
          <p:nvPr>
            <p:ph type="body" sz="quarter" idx="23"/>
          </p:nvPr>
        </p:nvSpPr>
        <p:spPr/>
        <p:txBody>
          <a:bodyPr/>
          <a:lstStyle/>
          <a:p>
            <a:endParaRPr lang="en-US" dirty="0"/>
          </a:p>
        </p:txBody>
      </p:sp>
    </p:spTree>
    <p:extLst>
      <p:ext uri="{BB962C8B-B14F-4D97-AF65-F5344CB8AC3E}">
        <p14:creationId xmlns:p14="http://schemas.microsoft.com/office/powerpoint/2010/main" val="3869562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chor="b"/>
          <a:lstStyle/>
          <a:p>
            <a:r>
              <a:rPr lang="en-US" dirty="0" smtClean="0"/>
              <a:t>The Word of Mouth</a:t>
            </a:r>
            <a:endParaRPr lang="en-US" dirty="0"/>
          </a:p>
        </p:txBody>
      </p:sp>
      <p:sp>
        <p:nvSpPr>
          <p:cNvPr id="28" name="Content Placeholder 27"/>
          <p:cNvSpPr>
            <a:spLocks noGrp="1"/>
          </p:cNvSpPr>
          <p:nvPr>
            <p:ph sz="quarter" idx="13"/>
          </p:nvPr>
        </p:nvSpPr>
        <p:spPr/>
        <p:txBody>
          <a:bodyPr/>
          <a:lstStyle/>
          <a:p>
            <a:endParaRPr lang="en-US" dirty="0"/>
          </a:p>
        </p:txBody>
      </p:sp>
      <p:sp>
        <p:nvSpPr>
          <p:cNvPr id="29" name="Text Placeholder 28"/>
          <p:cNvSpPr>
            <a:spLocks noGrp="1"/>
          </p:cNvSpPr>
          <p:nvPr>
            <p:ph type="body" sz="quarter" idx="14"/>
          </p:nvPr>
        </p:nvSpPr>
        <p:spPr/>
        <p:txBody>
          <a:bodyPr/>
          <a:lstStyle/>
          <a:p>
            <a:r>
              <a:rPr lang="en-US" smtClean="0"/>
              <a:t>Little Teeth Are a Big Deal.</a:t>
            </a:r>
            <a:endParaRPr lang="en-US" dirty="0"/>
          </a:p>
        </p:txBody>
      </p:sp>
      <p:pic>
        <p:nvPicPr>
          <p:cNvPr id="48" name="Picture Placeholder 47" descr="AAPD_Facebook_04.06A_v01.jpg"/>
          <p:cNvPicPr>
            <a:picLocks noGrp="1" noChangeAspect="1"/>
          </p:cNvPicPr>
          <p:nvPr>
            <p:ph type="pic" sz="quarter" idx="15"/>
          </p:nvPr>
        </p:nvPicPr>
        <p:blipFill rotWithShape="1">
          <a:blip r:embed="rId2">
            <a:extLst>
              <a:ext uri="{28A0092B-C50C-407E-A947-70E740481C1C}">
                <a14:useLocalDpi xmlns:a14="http://schemas.microsoft.com/office/drawing/2010/main" val="0"/>
              </a:ext>
            </a:extLst>
          </a:blip>
          <a:srcRect l="14382" t="6770" r="2991" b="2821"/>
          <a:stretch/>
        </p:blipFill>
        <p:spPr>
          <a:xfrm>
            <a:off x="219075" y="2509838"/>
            <a:ext cx="2781300" cy="3043237"/>
          </a:xfrm>
        </p:spPr>
      </p:pic>
      <p:sp>
        <p:nvSpPr>
          <p:cNvPr id="31" name="Text Placeholder 30"/>
          <p:cNvSpPr>
            <a:spLocks noGrp="1"/>
          </p:cNvSpPr>
          <p:nvPr>
            <p:ph type="body" sz="quarter" idx="16"/>
          </p:nvPr>
        </p:nvSpPr>
        <p:spPr/>
        <p:txBody>
          <a:bodyPr>
            <a:normAutofit lnSpcReduction="10000"/>
          </a:bodyPr>
          <a:lstStyle/>
          <a:p>
            <a:r>
              <a:rPr lang="en-US" sz="1200" dirty="0" smtClean="0">
                <a:solidFill>
                  <a:schemeClr val="accent2">
                    <a:lumMod val="75000"/>
                  </a:schemeClr>
                </a:solidFill>
              </a:rPr>
              <a:t>They may be little, but baby teeth play a BIG role in your child’s oral health – and are key to the development of healthy, strong adult teeth. Below are some tips to help your child have a happy, healthy smile that lasts a lifetime:</a:t>
            </a:r>
          </a:p>
          <a:p>
            <a:pPr lvl="0"/>
            <a:endParaRPr lang="en-US" dirty="0" smtClean="0"/>
          </a:p>
          <a:p>
            <a:pPr marL="171450" lvl="0" indent="-171450">
              <a:buFont typeface="Arial"/>
              <a:buChar char="•"/>
            </a:pPr>
            <a:r>
              <a:rPr lang="en-US" dirty="0" smtClean="0"/>
              <a:t>If your baby is given a bottle when going to sleep, use nothing but water. Bottles containing any sugary liquids or carbohydrates such as milk, formula or fruit juice put teeth under attack from bacterial acid all night long.</a:t>
            </a:r>
            <a:br>
              <a:rPr lang="en-US" dirty="0" smtClean="0"/>
            </a:br>
            <a:endParaRPr lang="en-US" dirty="0" smtClean="0"/>
          </a:p>
          <a:p>
            <a:pPr marL="171450" lvl="0" indent="-171450">
              <a:buFont typeface="Arial"/>
              <a:buChar char="•"/>
            </a:pPr>
            <a:r>
              <a:rPr lang="en-US" dirty="0" smtClean="0"/>
              <a:t>Parents should help their children brush their teeth twice daily – after breakfast and before bedtime are ideal. It’s recommended that parents/caregivers supervise the brushing for school-age children until they are 7 to 8 years of age.</a:t>
            </a:r>
            <a:br>
              <a:rPr lang="en-US" dirty="0" smtClean="0"/>
            </a:br>
            <a:endParaRPr lang="en-US" dirty="0" smtClean="0"/>
          </a:p>
          <a:p>
            <a:pPr marL="171450" lvl="0" indent="-171450">
              <a:buFont typeface="Arial"/>
              <a:buChar char="•"/>
            </a:pPr>
            <a:r>
              <a:rPr lang="en-US" dirty="0" smtClean="0"/>
              <a:t>The AAPD recommends that a child’s first visit to a pediatric dentist be by the age of one or when the first tooth appears. Regular check-ups should occur every six months.</a:t>
            </a:r>
            <a:br>
              <a:rPr lang="en-US" dirty="0" smtClean="0"/>
            </a:br>
            <a:endParaRPr lang="en-US" dirty="0" smtClean="0"/>
          </a:p>
          <a:p>
            <a:pPr marL="171450" lvl="0" indent="-171450">
              <a:buFont typeface="Arial"/>
              <a:buChar char="•"/>
            </a:pPr>
            <a:r>
              <a:rPr lang="en-US" dirty="0" smtClean="0"/>
              <a:t>Parents can begin flossing for their children when any two teeth are touching.</a:t>
            </a:r>
            <a:br>
              <a:rPr lang="en-US" dirty="0" smtClean="0"/>
            </a:br>
            <a:endParaRPr lang="en-US" dirty="0" smtClean="0"/>
          </a:p>
          <a:p>
            <a:pPr marL="171450" lvl="0" indent="-171450">
              <a:buFont typeface="Arial"/>
              <a:buChar char="•"/>
            </a:pPr>
            <a:r>
              <a:rPr lang="en-US" dirty="0" smtClean="0"/>
              <a:t>Avoid giving carbonated beverages to your kids, which can erode enamel on teeth and be sure to limit juices to less than </a:t>
            </a:r>
            <a:r>
              <a:rPr lang="en-US" dirty="0" smtClean="0"/>
              <a:t>four</a:t>
            </a:r>
            <a:r>
              <a:rPr lang="en-US" dirty="0" smtClean="0"/>
              <a:t> </a:t>
            </a:r>
            <a:r>
              <a:rPr lang="en-US" dirty="0" smtClean="0"/>
              <a:t>ounces per day.</a:t>
            </a:r>
            <a:br>
              <a:rPr lang="en-US" dirty="0" smtClean="0"/>
            </a:br>
            <a:r>
              <a:rPr lang="en-US" dirty="0" smtClean="0"/>
              <a:t> </a:t>
            </a:r>
          </a:p>
          <a:p>
            <a:pPr marL="171450" lvl="0" indent="-171450">
              <a:buFont typeface="Arial"/>
              <a:buChar char="•"/>
            </a:pPr>
            <a:r>
              <a:rPr lang="en-US" dirty="0" smtClean="0"/>
              <a:t>Keep an eye on snacking – ideally children should have no more than three snack times a day. Cheeses are great as a snack or to eat after a meal because they clear the mouth of food and neutralize the acids that attack teeth. </a:t>
            </a:r>
            <a:endParaRPr lang="en-US" dirty="0"/>
          </a:p>
        </p:txBody>
      </p:sp>
      <p:sp>
        <p:nvSpPr>
          <p:cNvPr id="32" name="Text Placeholder 31"/>
          <p:cNvSpPr>
            <a:spLocks noGrp="1"/>
          </p:cNvSpPr>
          <p:nvPr>
            <p:ph type="body" sz="quarter" idx="17"/>
          </p:nvPr>
        </p:nvSpPr>
        <p:spPr/>
        <p:txBody>
          <a:bodyPr/>
          <a:lstStyle/>
          <a:p>
            <a:r>
              <a:rPr lang="en-US" smtClean="0"/>
              <a:t>NOVEMBER 2014</a:t>
            </a:r>
            <a:endParaRPr lang="en-US" dirty="0"/>
          </a:p>
        </p:txBody>
      </p:sp>
      <p:sp>
        <p:nvSpPr>
          <p:cNvPr id="33" name="Picture Placeholder 32"/>
          <p:cNvSpPr>
            <a:spLocks noGrp="1"/>
          </p:cNvSpPr>
          <p:nvPr>
            <p:ph type="pic" sz="quarter" idx="18"/>
          </p:nvPr>
        </p:nvSpPr>
        <p:spPr/>
      </p:sp>
      <p:pic>
        <p:nvPicPr>
          <p:cNvPr id="59" name="Picture Placeholder 58" descr="AAPD_10.03_Facebook_v01.jpg"/>
          <p:cNvPicPr>
            <a:picLocks noGrp="1" noChangeAspect="1"/>
          </p:cNvPicPr>
          <p:nvPr>
            <p:ph type="pic" sz="quarter" idx="19"/>
          </p:nvPr>
        </p:nvPicPr>
        <p:blipFill rotWithShape="1">
          <a:blip r:embed="rId3">
            <a:extLst>
              <a:ext uri="{28A0092B-C50C-407E-A947-70E740481C1C}">
                <a14:useLocalDpi xmlns:a14="http://schemas.microsoft.com/office/drawing/2010/main" val="0"/>
              </a:ext>
            </a:extLst>
          </a:blip>
          <a:srcRect t="-51" b="-51"/>
          <a:stretch/>
        </p:blipFill>
        <p:spPr/>
      </p:pic>
      <p:sp>
        <p:nvSpPr>
          <p:cNvPr id="35" name="Text Placeholder 34"/>
          <p:cNvSpPr>
            <a:spLocks noGrp="1"/>
          </p:cNvSpPr>
          <p:nvPr>
            <p:ph type="body" sz="quarter" idx="22"/>
          </p:nvPr>
        </p:nvSpPr>
        <p:spPr/>
        <p:txBody>
          <a:bodyPr/>
          <a:lstStyle/>
          <a:p>
            <a:pPr lvl="0"/>
            <a:endParaRPr lang="en-US" dirty="0" smtClean="0"/>
          </a:p>
          <a:p>
            <a:pPr lvl="0"/>
            <a:endParaRPr lang="en-US" dirty="0" smtClean="0"/>
          </a:p>
          <a:p>
            <a:pPr lvl="0"/>
            <a:r>
              <a:rPr lang="en-US" sz="1100" dirty="0" smtClean="0"/>
              <a:t>Check out our Facebook community here. [INSERT LINK]</a:t>
            </a:r>
          </a:p>
          <a:p>
            <a:pPr lvl="0"/>
            <a:endParaRPr lang="en-US" sz="1100" dirty="0" smtClean="0"/>
          </a:p>
          <a:p>
            <a:pPr lvl="0"/>
            <a:r>
              <a:rPr lang="en-US" sz="1100" dirty="0" smtClean="0"/>
              <a:t>Also, join </a:t>
            </a:r>
            <a:r>
              <a:rPr lang="en-US" sz="1100" dirty="0" smtClean="0">
                <a:hlinkClick r:id="rId4"/>
              </a:rPr>
              <a:t>AAPD’s Facebook community</a:t>
            </a:r>
            <a:r>
              <a:rPr lang="en-US" sz="1100" dirty="0" smtClean="0"/>
              <a:t> to connect with other like-minded parents across the country and to keep up with the latest Monster-Free Mouths Movement news. </a:t>
            </a:r>
          </a:p>
          <a:p>
            <a:endParaRPr lang="en-US" dirty="0"/>
          </a:p>
        </p:txBody>
      </p:sp>
    </p:spTree>
    <p:extLst>
      <p:ext uri="{BB962C8B-B14F-4D97-AF65-F5344CB8AC3E}">
        <p14:creationId xmlns:p14="http://schemas.microsoft.com/office/powerpoint/2010/main" val="246085034"/>
      </p:ext>
    </p:extLst>
  </p:cSld>
  <p:clrMapOvr>
    <a:masterClrMapping/>
  </p:clrMapOvr>
</p:sld>
</file>

<file path=ppt/theme/theme1.xml><?xml version="1.0" encoding="utf-8"?>
<a:theme xmlns:a="http://schemas.openxmlformats.org/drawingml/2006/main" name="Office Them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50000"/>
          </a:schemeClr>
        </a:solidFill>
        <a:ln>
          <a:noFill/>
        </a:ln>
        <a:effectLst/>
      </a:spPr>
      <a:bodyPr rtlCol="0" anchor="ctr"/>
      <a:lstStyle>
        <a:defPPr>
          <a:lnSpc>
            <a:spcPct val="100000"/>
          </a:lnSpc>
          <a:defRPr sz="2000" b="1" kern="1200" dirty="0" smtClean="0">
            <a:solidFill>
              <a:schemeClr val="bg1"/>
            </a:solidFill>
            <a:effectLst/>
            <a:latin typeface="+mn-lt"/>
            <a:ea typeface="+mn-ea"/>
            <a:cs typeface="+mn-cs"/>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449</TotalTime>
  <Words>306</Words>
  <Application>Microsoft Office PowerPoint</Application>
  <PresentationFormat>Custom</PresentationFormat>
  <Paragraphs>22</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The Word of Mouth News for Little Teeth</vt:lpstr>
      <vt:lpstr>The Word of Mouth</vt:lpstr>
    </vt:vector>
  </TitlesOfParts>
  <Company>Weber Shandwick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Molinar</dc:creator>
  <cp:lastModifiedBy>Schneider, Lyn (CHI-WSW)</cp:lastModifiedBy>
  <cp:revision>26</cp:revision>
  <dcterms:created xsi:type="dcterms:W3CDTF">2014-10-22T18:44:50Z</dcterms:created>
  <dcterms:modified xsi:type="dcterms:W3CDTF">2014-10-30T18:29:12Z</dcterms:modified>
</cp:coreProperties>
</file>