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68" r:id="rId4"/>
    <p:sldId id="269" r:id="rId5"/>
    <p:sldId id="273" r:id="rId6"/>
    <p:sldId id="319" r:id="rId7"/>
    <p:sldId id="323" r:id="rId8"/>
    <p:sldId id="271" r:id="rId9"/>
    <p:sldId id="534" r:id="rId10"/>
    <p:sldId id="519" r:id="rId11"/>
    <p:sldId id="503" r:id="rId12"/>
    <p:sldId id="504" r:id="rId13"/>
    <p:sldId id="521" r:id="rId14"/>
    <p:sldId id="525" r:id="rId15"/>
    <p:sldId id="532" r:id="rId16"/>
    <p:sldId id="533" r:id="rId17"/>
    <p:sldId id="528" r:id="rId18"/>
    <p:sldId id="529" r:id="rId19"/>
    <p:sldId id="527" r:id="rId20"/>
    <p:sldId id="522" r:id="rId21"/>
    <p:sldId id="526" r:id="rId22"/>
    <p:sldId id="480" r:id="rId23"/>
    <p:sldId id="535" r:id="rId24"/>
    <p:sldId id="530" r:id="rId25"/>
    <p:sldId id="485" r:id="rId26"/>
    <p:sldId id="487" r:id="rId27"/>
    <p:sldId id="536" r:id="rId28"/>
    <p:sldId id="518" r:id="rId29"/>
    <p:sldId id="451" r:id="rId3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3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3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732172-D7F8-4BA8-AF60-60A8C7B804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DE7D64-4362-42F9-AFE6-64A88EC0FC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3A428-B517-4614-8531-A980E0A82195}" type="datetimeFigureOut">
              <a:rPr lang="en-US" smtClean="0"/>
              <a:t>05/24/2018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522118-C085-4404-BE30-E4FE7D5291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9E5327-E49A-4859-B35F-BB0EC874CF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D12A6-DA89-4964-82A5-2F07665477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105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924D32-6DE3-4118-AD9D-CEC4C2E95125}" type="datetimeFigureOut">
              <a:rPr lang="en-US" smtClean="0"/>
              <a:t>05/24/2018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709456-D6F0-49E9-AC81-30B02ADD4F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455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46B4-8AD6-4BAC-BB22-80758A962CA8}" type="datetimeFigureOut">
              <a:rPr lang="en-US" smtClean="0"/>
              <a:t>05/24/2018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0359D36-1861-47D2-8715-13A106D0BA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3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46B4-8AD6-4BAC-BB22-80758A962CA8}" type="datetimeFigureOut">
              <a:rPr lang="en-US" smtClean="0"/>
              <a:t>05/24/2018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9D36-1861-47D2-8715-13A106D0BA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56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46B4-8AD6-4BAC-BB22-80758A962CA8}" type="datetimeFigureOut">
              <a:rPr lang="en-US" smtClean="0"/>
              <a:t>05/24/2018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9D36-1861-47D2-8715-13A106D0BA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82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46B4-8AD6-4BAC-BB22-80758A962CA8}" type="datetimeFigureOut">
              <a:rPr lang="en-US" smtClean="0"/>
              <a:t>05/24/2018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9D36-1861-47D2-8715-13A106D0BA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95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46B4-8AD6-4BAC-BB22-80758A962CA8}" type="datetimeFigureOut">
              <a:rPr lang="en-US" smtClean="0"/>
              <a:t>05/24/2018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9D36-1861-47D2-8715-13A106D0BA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28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46B4-8AD6-4BAC-BB22-80758A962CA8}" type="datetimeFigureOut">
              <a:rPr lang="en-US" smtClean="0"/>
              <a:t>05/24/2018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9D36-1861-47D2-8715-13A106D0BA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56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46B4-8AD6-4BAC-BB22-80758A962CA8}" type="datetimeFigureOut">
              <a:rPr lang="en-US" smtClean="0"/>
              <a:t>05/24/2018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9D36-1861-47D2-8715-13A106D0BA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09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46B4-8AD6-4BAC-BB22-80758A962CA8}" type="datetimeFigureOut">
              <a:rPr lang="en-US" smtClean="0"/>
              <a:t>05/24/2018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9D36-1861-47D2-8715-13A106D0BA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6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46B4-8AD6-4BAC-BB22-80758A962CA8}" type="datetimeFigureOut">
              <a:rPr lang="en-US" smtClean="0"/>
              <a:t>05/24/2018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9D36-1861-47D2-8715-13A106D0BA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46B4-8AD6-4BAC-BB22-80758A962CA8}" type="datetimeFigureOut">
              <a:rPr lang="en-US" smtClean="0"/>
              <a:t>05/24/2018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9D36-1861-47D2-8715-13A106D0BA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16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C3646B4-8AD6-4BAC-BB22-80758A962CA8}" type="datetimeFigureOut">
              <a:rPr lang="en-US" smtClean="0"/>
              <a:t>05/24/2018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9D36-1861-47D2-8715-13A106D0BA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0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646B4-8AD6-4BAC-BB22-80758A962CA8}" type="datetimeFigureOut">
              <a:rPr lang="en-US" smtClean="0"/>
              <a:t>05/24/2018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0359D36-1861-47D2-8715-13A106D0BA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939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hyperlink" Target="http://www.google.com/imgres?imgurl=http://www.heart-valve-surgery.com/Images/Seniors-heart.jpg&amp;imgrefurl=http://www.heart-valve-surgery.com/heart-surgery-blog/2009/11/26/heart-valve-disease-seniors-elderly/&amp;h=428&amp;w=640&amp;sz=62&amp;tbnid=Xb-bNrBsg_H0FM:&amp;tbnh=92&amp;tbnw=137&amp;prev=/images?q%3Dphotos%2Bof%2Bseniors&amp;usg=__H2Qa9UkJx9Sii6sHLKnNGLxf2Qk=&amp;ei=p2GYS52GNYTHlAehz72CDQ&amp;sa=X&amp;oi=image_result&amp;resnum=2&amp;ct=image&amp;ved=0CBUQ9QEwAQ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3583B-EC93-43A6-8C5E-62DFF2EEF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382" y="-501715"/>
            <a:ext cx="10335235" cy="2541431"/>
          </a:xfrm>
        </p:spPr>
        <p:txBody>
          <a:bodyPr>
            <a:noAutofit/>
          </a:bodyPr>
          <a:lstStyle/>
          <a:p>
            <a:r>
              <a:rPr lang="en-US" sz="3600" dirty="0"/>
              <a:t>Providing value in dental Medicaid:  </a:t>
            </a:r>
            <a:br>
              <a:rPr lang="en-US" sz="3600" dirty="0"/>
            </a:br>
            <a:r>
              <a:rPr lang="en-US" sz="3600" dirty="0"/>
              <a:t>The dentists’ perspective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F5B12E-C708-4B79-B5D9-955983CBC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1409" y="3757539"/>
            <a:ext cx="3450672" cy="1390476"/>
          </a:xfrm>
          <a:solidFill>
            <a:srgbClr val="00B0F0"/>
          </a:solidFill>
        </p:spPr>
        <p:txBody>
          <a:bodyPr>
            <a:normAutofit fontScale="47500" lnSpcReduction="20000"/>
          </a:bodyPr>
          <a:lstStyle/>
          <a:p>
            <a:pPr algn="ctr"/>
            <a:r>
              <a:rPr lang="en-US" sz="2900" dirty="0"/>
              <a:t>Jessica Meeske, D.D.S., M.S.</a:t>
            </a:r>
          </a:p>
          <a:p>
            <a:pPr algn="ctr"/>
            <a:r>
              <a:rPr lang="en-US" sz="2900" dirty="0"/>
              <a:t>MSDA Annual meeting</a:t>
            </a:r>
          </a:p>
          <a:p>
            <a:pPr algn="ctr"/>
            <a:r>
              <a:rPr lang="en-US" sz="2900" dirty="0"/>
              <a:t>June 4, 2018</a:t>
            </a:r>
          </a:p>
          <a:p>
            <a:pPr algn="ctr"/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212E61-E58E-4073-B859-46E86C253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85" y="3166746"/>
            <a:ext cx="3711575" cy="278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43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CD0DB-0D57-47CC-86A8-C133DB720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Seeing kids on Medicaid AND being successful is like….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91419-CC83-4B58-8915-E381E875C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140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C0F52-8132-4EA8-B519-E77832E65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7414" y="1409734"/>
            <a:ext cx="4708161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B</a:t>
            </a:r>
            <a:r>
              <a:rPr lang="en-US" sz="3200" dirty="0">
                <a:solidFill>
                  <a:schemeClr val="tx1"/>
                </a:solidFill>
              </a:rPr>
              <a:t>eing the shortest player on the basketball team, and getting doubled teamed on defense, and still coming out on top!</a:t>
            </a:r>
          </a:p>
          <a:p>
            <a:pPr marL="0" indent="0" algn="ctr">
              <a:buNone/>
            </a:pPr>
            <a:r>
              <a:rPr lang="en-US" sz="3200" dirty="0"/>
              <a:t>It takes GRIT!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987FB9-6582-43B0-9CDF-5271AA8B5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190" y="357521"/>
            <a:ext cx="40576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96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5717D-3C21-409F-869F-8BC2E23E4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dentists can provide value to patients with Medicaid and Medicaid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8F48C-23CC-45C4-BB49-B199034F7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78250"/>
            <a:ext cx="8915400" cy="45229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209B4E-AD9B-44A6-AAF8-A39FE3409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9481"/>
            <a:ext cx="3048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77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436F8-E33A-4685-AD46-04F5A347D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Dentists providing value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65BC9-951E-4709-8EC9-ADE17D7FA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Follow the provider manual and have a Medicaid Compliance Plan</a:t>
            </a:r>
          </a:p>
          <a:p>
            <a:r>
              <a:rPr lang="en-US" dirty="0"/>
              <a:t>Have a clear understanding of “medically necessary dental care”</a:t>
            </a:r>
          </a:p>
          <a:p>
            <a:r>
              <a:rPr lang="en-US" dirty="0"/>
              <a:t>Think about every patient as if you were the primary care giver in terms of “Is this the best I can do for this child and family with the resources I have to work with?</a:t>
            </a:r>
          </a:p>
          <a:p>
            <a:r>
              <a:rPr lang="en-US" dirty="0"/>
              <a:t>Will my treatment address pain, further problems, and make for a better dental patient, medical patient, and student ready to learn in school?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624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ECB0C-C6FA-4E17-92CA-41DEBB34C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Dentists providing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CF5D8-FE17-4B2C-BDC8-4DB6F121C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Think about treatment plans and remember the tax payer</a:t>
            </a:r>
          </a:p>
          <a:p>
            <a:pPr lvl="1"/>
            <a:r>
              <a:rPr lang="en-US" dirty="0"/>
              <a:t>Am I providing the least costly service that addresses the problem?</a:t>
            </a:r>
          </a:p>
          <a:p>
            <a:r>
              <a:rPr lang="en-US" dirty="0"/>
              <a:t>Minimize the number of trips to dentist</a:t>
            </a:r>
          </a:p>
          <a:p>
            <a:r>
              <a:rPr lang="en-US" dirty="0"/>
              <a:t>Use every means possible to confirm appt’s and reduce chances of not getting treatment done</a:t>
            </a:r>
          </a:p>
          <a:p>
            <a:r>
              <a:rPr lang="en-US" dirty="0"/>
              <a:t>Conduct self-audits to find mistakes and correct them prior to billing</a:t>
            </a:r>
          </a:p>
          <a:p>
            <a:r>
              <a:rPr lang="en-US" dirty="0"/>
              <a:t>I provide value to the program/MCO when I do things right by not wasting their time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30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4785F-C359-4958-8C44-D3D9D38E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No-Charge Dental Visit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208D3F-CC09-4F42-90CF-D0DC0B3C1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666" y="2054030"/>
            <a:ext cx="5428623" cy="3619082"/>
          </a:xfrm>
        </p:spPr>
      </p:pic>
    </p:spTree>
    <p:extLst>
      <p:ext uri="{BB962C8B-B14F-4D97-AF65-F5344CB8AC3E}">
        <p14:creationId xmlns:p14="http://schemas.microsoft.com/office/powerpoint/2010/main" val="3179769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DF8B9-DAA5-417E-80F8-CA4CBE673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provide value-added dental services every day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16769E-ABD7-4EC2-BCFA-277E43F39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433" y="2346108"/>
            <a:ext cx="4283521" cy="321264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602C63-6A2D-4924-8903-18BF90E36764}"/>
              </a:ext>
            </a:extLst>
          </p:cNvPr>
          <p:cNvSpPr txBox="1"/>
          <p:nvPr/>
        </p:nvSpPr>
        <p:spPr>
          <a:xfrm>
            <a:off x="6972300" y="2735580"/>
            <a:ext cx="4221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“Meesk-in-ator”</a:t>
            </a:r>
          </a:p>
        </p:txBody>
      </p:sp>
    </p:spTree>
    <p:extLst>
      <p:ext uri="{BB962C8B-B14F-4D97-AF65-F5344CB8AC3E}">
        <p14:creationId xmlns:p14="http://schemas.microsoft.com/office/powerpoint/2010/main" val="2304310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397B2-4694-4DAC-81AE-4834BE33E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the value Medicaid brings to the dentist and dental practice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F07089-BCF3-4E31-87B7-BA7B4E9BB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210" y="1963473"/>
            <a:ext cx="5055790" cy="3370527"/>
          </a:xfrm>
        </p:spPr>
      </p:pic>
    </p:spTree>
    <p:extLst>
      <p:ext uri="{BB962C8B-B14F-4D97-AF65-F5344CB8AC3E}">
        <p14:creationId xmlns:p14="http://schemas.microsoft.com/office/powerpoint/2010/main" val="4194345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FEE86-30A3-4D19-BC37-5922A5352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Lose the mindset, “I don’t have control over Medicaid and the patients”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05813-5086-44FE-BCA1-8289C923E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Dentists have more control than they realize!</a:t>
            </a:r>
          </a:p>
        </p:txBody>
      </p:sp>
    </p:spTree>
    <p:extLst>
      <p:ext uri="{BB962C8B-B14F-4D97-AF65-F5344CB8AC3E}">
        <p14:creationId xmlns:p14="http://schemas.microsoft.com/office/powerpoint/2010/main" val="427469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CCACF-14BB-46F9-84BA-BEE7D2BE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605736"/>
            <a:ext cx="9291215" cy="1049235"/>
          </a:xfrm>
        </p:spPr>
        <p:txBody>
          <a:bodyPr>
            <a:normAutofit fontScale="90000"/>
          </a:bodyPr>
          <a:lstStyle/>
          <a:p>
            <a:r>
              <a:rPr lang="en-US" dirty="0"/>
              <a:t>Understand what you can control and what you can’t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37289-B59E-41A1-85EB-A66047D8D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801AF1-C609-4960-B31A-BE0DE95EA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541521"/>
              </p:ext>
            </p:extLst>
          </p:nvPr>
        </p:nvGraphicFramePr>
        <p:xfrm>
          <a:off x="1066799" y="1567179"/>
          <a:ext cx="10048876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574">
                  <a:extLst>
                    <a:ext uri="{9D8B030D-6E8A-4147-A177-3AD203B41FA5}">
                      <a16:colId xmlns:a16="http://schemas.microsoft.com/office/drawing/2014/main" val="1175961942"/>
                    </a:ext>
                  </a:extLst>
                </a:gridCol>
                <a:gridCol w="775384">
                  <a:extLst>
                    <a:ext uri="{9D8B030D-6E8A-4147-A177-3AD203B41FA5}">
                      <a16:colId xmlns:a16="http://schemas.microsoft.com/office/drawing/2014/main" val="404627839"/>
                    </a:ext>
                  </a:extLst>
                </a:gridCol>
                <a:gridCol w="3474945">
                  <a:extLst>
                    <a:ext uri="{9D8B030D-6E8A-4147-A177-3AD203B41FA5}">
                      <a16:colId xmlns:a16="http://schemas.microsoft.com/office/drawing/2014/main" val="3447043248"/>
                    </a:ext>
                  </a:extLst>
                </a:gridCol>
                <a:gridCol w="3193973">
                  <a:extLst>
                    <a:ext uri="{9D8B030D-6E8A-4147-A177-3AD203B41FA5}">
                      <a16:colId xmlns:a16="http://schemas.microsoft.com/office/drawing/2014/main" val="384573860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Can control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Some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Can’t 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86077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Time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Contractor/RFP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Who the kids’ parents are and the choices they’ve made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0487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Treatment plans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Dentists hired to work within contractor/program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How child presents on 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visit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8432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Clinic space/patient flow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Medicaid fee schedule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Who brings child to appt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90233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My supplies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Policy makers feelings about value of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Child becoming ill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20605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Dental team members I choose to hire and how duties are delegated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Provider manual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Weather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4739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Behavior management plans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Patients showing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Child’s homelife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40945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Office policies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Shaping child’s behavior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That I get profiled by payers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933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Payer mix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How my dental associations choose to respond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233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094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294F9-E9BB-422A-86CC-558A330E2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5F7F9-F5B2-440D-8309-83A63CC24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Why I see Medicaid</a:t>
            </a:r>
          </a:p>
          <a:p>
            <a:pPr marL="0" indent="0">
              <a:buNone/>
            </a:pPr>
            <a:r>
              <a:rPr lang="en-US" dirty="0"/>
              <a:t>Providing value to my patients and Medicaid Programs</a:t>
            </a:r>
          </a:p>
          <a:p>
            <a:pPr marL="0" indent="0">
              <a:buNone/>
            </a:pPr>
            <a:r>
              <a:rPr lang="en-US" dirty="0"/>
              <a:t>Identifying the value Medicaid brings to my practice</a:t>
            </a:r>
          </a:p>
          <a:p>
            <a:pPr marL="0" indent="0">
              <a:buNone/>
            </a:pPr>
            <a:r>
              <a:rPr lang="en-US" dirty="0"/>
              <a:t>How dentists will react to a value-based system</a:t>
            </a:r>
          </a:p>
        </p:txBody>
      </p:sp>
    </p:spTree>
    <p:extLst>
      <p:ext uri="{BB962C8B-B14F-4D97-AF65-F5344CB8AC3E}">
        <p14:creationId xmlns:p14="http://schemas.microsoft.com/office/powerpoint/2010/main" val="2558937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61CAC-A7FE-4EC4-B027-4A9B9E1F2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Just consider the “Time” factor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FCC9D-E974-4FDF-A2CD-6DCCC19F1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Create templated schedules that maximize dental team’s time.  These are NOT quotas. Think about it like the airlines in terms of efficiency.</a:t>
            </a:r>
          </a:p>
          <a:p>
            <a:pPr lvl="1"/>
            <a:r>
              <a:rPr lang="en-US" dirty="0"/>
              <a:t>Children are appointed time slots based on their risk factors and parents.</a:t>
            </a:r>
          </a:p>
          <a:p>
            <a:pPr lvl="2"/>
            <a:r>
              <a:rPr lang="en-US" dirty="0"/>
              <a:t>Do not spend long amounts of time with low risk patients and parents who get it</a:t>
            </a:r>
          </a:p>
          <a:p>
            <a:pPr lvl="2"/>
            <a:r>
              <a:rPr lang="en-US" dirty="0"/>
              <a:t>Do not waste time when all options for getting parent buy-in have been exhausted</a:t>
            </a:r>
          </a:p>
          <a:p>
            <a:pPr lvl="2"/>
            <a:r>
              <a:rPr lang="en-US" dirty="0"/>
              <a:t>When you have a parent relationship built on trust, you need to explain very little</a:t>
            </a:r>
          </a:p>
          <a:p>
            <a:pPr lvl="2"/>
            <a:r>
              <a:rPr lang="en-US" dirty="0"/>
              <a:t>Need little time for patients under 3 y/o</a:t>
            </a:r>
          </a:p>
          <a:p>
            <a:pPr lvl="1"/>
            <a:r>
              <a:rPr lang="en-US" dirty="0"/>
              <a:t>Parents receive multiple messages to confirm appt including auto text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430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91686-126A-413F-B5D9-FDEF1679E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Recognizing and embracing the </a:t>
            </a:r>
            <a:br>
              <a:rPr lang="en-US" dirty="0"/>
            </a:br>
            <a:r>
              <a:rPr lang="en-US" dirty="0"/>
              <a:t>Non-tangible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A168F-1EA1-42BF-BC7E-8225DC3A1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Dental team takes pride in providing care to underserved patients</a:t>
            </a:r>
          </a:p>
          <a:p>
            <a:r>
              <a:rPr lang="en-US" dirty="0"/>
              <a:t>Community partners refer to YOU first</a:t>
            </a:r>
          </a:p>
          <a:p>
            <a:r>
              <a:rPr lang="en-US" dirty="0"/>
              <a:t>Creates for yourself/practice greater credibility with policy makers and fellow health care providers</a:t>
            </a:r>
          </a:p>
          <a:p>
            <a:r>
              <a:rPr lang="en-US" dirty="0"/>
              <a:t>Parents love you, even if they don’t know how to show it</a:t>
            </a:r>
          </a:p>
          <a:p>
            <a:r>
              <a:rPr lang="en-US" dirty="0"/>
              <a:t>Legislators love you because you are taking care of their underserved constituents and trying to be part of the solution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3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125D5-52FF-4EBB-8CC9-27C52A16B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balance when it comes to being successful financially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3255D-80E2-4CC0-BD74-31409761E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can be profitable.  More disease = more treatment/time unit</a:t>
            </a:r>
          </a:p>
          <a:p>
            <a:r>
              <a:rPr lang="en-US" dirty="0"/>
              <a:t>Add procedures on same date of patient’s appt (extract over-retained tooth, sealants, fillings)</a:t>
            </a:r>
          </a:p>
          <a:p>
            <a:r>
              <a:rPr lang="en-US" dirty="0"/>
              <a:t>In expanded duty states, you can delegate quite a bit</a:t>
            </a:r>
          </a:p>
          <a:p>
            <a:r>
              <a:rPr lang="en-US" dirty="0"/>
              <a:t>Waste little time on reviewing the payment options with parents </a:t>
            </a:r>
          </a:p>
          <a:p>
            <a:r>
              <a:rPr lang="en-US" dirty="0"/>
              <a:t>Avoid procedures that don’t pay if comparable one that does pay better</a:t>
            </a:r>
          </a:p>
          <a:p>
            <a:r>
              <a:rPr lang="en-US" dirty="0"/>
              <a:t>Balance money winners with money loser procedures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94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39318-E4AC-48C5-A6D2-1A1F755E8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291215" cy="587136"/>
          </a:xfrm>
        </p:spPr>
        <p:txBody>
          <a:bodyPr>
            <a:normAutofit fontScale="90000"/>
          </a:bodyPr>
          <a:lstStyle/>
          <a:p>
            <a:r>
              <a:rPr lang="en-US" dirty="0"/>
              <a:t>“When you see Medicaid, you wear a badge of honor and share a fellowship with your fellow dentists whom also do.”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375EC-ADA8-4435-9790-66A0733BF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68598"/>
            <a:ext cx="9291215" cy="345061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4DE9A3-D576-4E08-BFBA-66A406CB0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404" y="2245332"/>
            <a:ext cx="5269191" cy="3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74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88B90-7D3A-4070-89DF-7422FE1B3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ultimate financial win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DC7EE-80C1-4478-B913-0F2B27F6E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kids grow up, many go to college, and will bring their own kids back often with a higher reimbursing insurance plan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Many parents WILL pay for non-covered services if you take the time to explain why the child needs it.</a:t>
            </a:r>
          </a:p>
        </p:txBody>
      </p:sp>
    </p:spTree>
    <p:extLst>
      <p:ext uri="{BB962C8B-B14F-4D97-AF65-F5344CB8AC3E}">
        <p14:creationId xmlns:p14="http://schemas.microsoft.com/office/powerpoint/2010/main" val="1706354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155DD-C2E7-4AE5-AB91-26F1317F9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kid has a story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1D13B5-E488-4BEC-A672-C5E270DD3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180" y="2016125"/>
            <a:ext cx="2587228" cy="3449638"/>
          </a:xfrm>
        </p:spPr>
      </p:pic>
    </p:spTree>
    <p:extLst>
      <p:ext uri="{BB962C8B-B14F-4D97-AF65-F5344CB8AC3E}">
        <p14:creationId xmlns:p14="http://schemas.microsoft.com/office/powerpoint/2010/main" val="561581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DEFF8-40A0-4B97-B012-07419016D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0180" y="804519"/>
            <a:ext cx="5492614" cy="4680717"/>
          </a:xfrm>
        </p:spPr>
        <p:txBody>
          <a:bodyPr/>
          <a:lstStyle/>
          <a:p>
            <a:r>
              <a:rPr lang="en-US" dirty="0"/>
              <a:t>What comes with a hurricane warning today often turns into a rainbow tomorrow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1F7CDB-59C5-4C5B-8104-F2CB1FB5C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69" y="1714499"/>
            <a:ext cx="2828053" cy="3770737"/>
          </a:xfrm>
        </p:spPr>
      </p:pic>
    </p:spTree>
    <p:extLst>
      <p:ext uri="{BB962C8B-B14F-4D97-AF65-F5344CB8AC3E}">
        <p14:creationId xmlns:p14="http://schemas.microsoft.com/office/powerpoint/2010/main" val="948568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13A6D-781B-42CD-BD4F-8D3CAA16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dentists may react to a value-based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47E53-ED21-476D-84AB-53AC0E7F2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Must proact and NOT react</a:t>
            </a:r>
          </a:p>
          <a:p>
            <a:r>
              <a:rPr lang="en-US" dirty="0"/>
              <a:t>Must share the science of what works</a:t>
            </a:r>
          </a:p>
          <a:p>
            <a:r>
              <a:rPr lang="en-US" dirty="0"/>
              <a:t>They want to be rewarded for the good outcomes and if they have better success rates compared to peers</a:t>
            </a:r>
          </a:p>
          <a:p>
            <a:r>
              <a:rPr lang="en-US" dirty="0"/>
              <a:t>They want less prior auth if they have a proven track record of following the rules</a:t>
            </a:r>
          </a:p>
          <a:p>
            <a:r>
              <a:rPr lang="en-US" dirty="0"/>
              <a:t>They want data about their performance compared to peers that is helpful in guiding behavior changes and not penal</a:t>
            </a:r>
          </a:p>
        </p:txBody>
      </p:sp>
    </p:spTree>
    <p:extLst>
      <p:ext uri="{BB962C8B-B14F-4D97-AF65-F5344CB8AC3E}">
        <p14:creationId xmlns:p14="http://schemas.microsoft.com/office/powerpoint/2010/main" val="3840860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A95FE1-F2C7-4666-8125-32ED8696C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50" y="2695575"/>
            <a:ext cx="2609269" cy="3913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86F3BE-FE91-4DC1-8051-87CEE318C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353" y="2871950"/>
            <a:ext cx="4057108" cy="27005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302851-1C39-4CF9-B9E0-FF2371C49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233" y="3125516"/>
            <a:ext cx="3906482" cy="26043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C3ABDA-30DB-48E3-BA4B-4BDF3B3B2DA6}"/>
              </a:ext>
            </a:extLst>
          </p:cNvPr>
          <p:cNvSpPr txBox="1"/>
          <p:nvPr/>
        </p:nvSpPr>
        <p:spPr>
          <a:xfrm>
            <a:off x="2353585" y="890546"/>
            <a:ext cx="74344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You Will Not Have a Personal Fan Club for Being “GOOD” at seeing Medicaid</a:t>
            </a:r>
          </a:p>
        </p:txBody>
      </p:sp>
    </p:spTree>
    <p:extLst>
      <p:ext uri="{BB962C8B-B14F-4D97-AF65-F5344CB8AC3E}">
        <p14:creationId xmlns:p14="http://schemas.microsoft.com/office/powerpoint/2010/main" val="87486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80" y="1770567"/>
            <a:ext cx="3646938" cy="4862585"/>
          </a:xfrm>
        </p:spPr>
      </p:pic>
      <p:sp>
        <p:nvSpPr>
          <p:cNvPr id="5" name="TextBox 4"/>
          <p:cNvSpPr txBox="1"/>
          <p:nvPr/>
        </p:nvSpPr>
        <p:spPr>
          <a:xfrm>
            <a:off x="5432399" y="2274838"/>
            <a:ext cx="40085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“If you become a student of Medicaid, an advocate for your patients, create a culture of positive thinking in your practice, work tirelessly with program managers for change, and find other like-minded dentists to share your trials, the rewards are great.</a:t>
            </a:r>
          </a:p>
        </p:txBody>
      </p:sp>
    </p:spTree>
    <p:extLst>
      <p:ext uri="{BB962C8B-B14F-4D97-AF65-F5344CB8AC3E}">
        <p14:creationId xmlns:p14="http://schemas.microsoft.com/office/powerpoint/2010/main" val="374714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4F79BC1E-2B3C-4F77-80CD-B1216A7F6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WHY I SEE Medicaid and why I teach the importance of seeing these patients to my dental students and pediatric residents</a:t>
            </a:r>
          </a:p>
        </p:txBody>
      </p:sp>
      <p:pic>
        <p:nvPicPr>
          <p:cNvPr id="10243" name="Content Placeholder 3" descr="kingston 069.bmp">
            <a:extLst>
              <a:ext uri="{FF2B5EF4-FFF2-40B4-BE49-F238E27FC236}">
                <a16:creationId xmlns:a16="http://schemas.microsoft.com/office/drawing/2014/main" id="{173A3A15-73DA-4D60-9048-CF9340DD0D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2235296"/>
            <a:ext cx="5250511" cy="3500341"/>
          </a:xfrm>
        </p:spPr>
      </p:pic>
    </p:spTree>
    <p:extLst>
      <p:ext uri="{BB962C8B-B14F-4D97-AF65-F5344CB8AC3E}">
        <p14:creationId xmlns:p14="http://schemas.microsoft.com/office/powerpoint/2010/main" val="385141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ophie's preschool">
            <a:extLst>
              <a:ext uri="{FF2B5EF4-FFF2-40B4-BE49-F238E27FC236}">
                <a16:creationId xmlns:a16="http://schemas.microsoft.com/office/drawing/2014/main" id="{36458C54-2D47-4043-BA62-2CD1068EA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 t="9697" r="19623" b="54425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715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ED862657-46E0-4E12-BC59-17DD030D9C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Those Who Rely on Medicaid</a:t>
            </a:r>
          </a:p>
        </p:txBody>
      </p:sp>
      <p:pic>
        <p:nvPicPr>
          <p:cNvPr id="15365" name="Picture 5" descr="C:\Documents and Settings\Jessica\My Documents\My Pictures\Patients Folder\kingston 069.bmp">
            <a:extLst>
              <a:ext uri="{FF2B5EF4-FFF2-40B4-BE49-F238E27FC236}">
                <a16:creationId xmlns:a16="http://schemas.microsoft.com/office/drawing/2014/main" id="{032F6DA5-C045-4D3A-9CF1-F8B9342469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r="19444"/>
          <a:stretch>
            <a:fillRect/>
          </a:stretch>
        </p:blipFill>
        <p:spPr>
          <a:xfrm>
            <a:off x="7178675" y="2538413"/>
            <a:ext cx="1676400" cy="1828800"/>
          </a:xfrm>
          <a:noFill/>
        </p:spPr>
      </p:pic>
      <p:pic>
        <p:nvPicPr>
          <p:cNvPr id="15363" name="Picture 3" descr="C:\Documents and Settings\Jessica\My Documents\My Pictures\Patients Folder\Bueno girls.bmp">
            <a:extLst>
              <a:ext uri="{FF2B5EF4-FFF2-40B4-BE49-F238E27FC236}">
                <a16:creationId xmlns:a16="http://schemas.microsoft.com/office/drawing/2014/main" id="{B6EEF897-8168-499D-BE93-887F766E7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/>
          <a:stretch>
            <a:fillRect/>
          </a:stretch>
        </p:blipFill>
        <p:spPr bwMode="auto">
          <a:xfrm>
            <a:off x="1676400" y="4800600"/>
            <a:ext cx="2514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C:\Documents and Settings\Jessica\My Documents\My Pictures\Patients Folder\Katrina Evacuees.JPG">
            <a:extLst>
              <a:ext uri="{FF2B5EF4-FFF2-40B4-BE49-F238E27FC236}">
                <a16:creationId xmlns:a16="http://schemas.microsoft.com/office/drawing/2014/main" id="{BE4F7C7D-0C7E-4364-A7C7-A455CBE70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4" y="2133600"/>
            <a:ext cx="3055937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C:\Documents and Settings\Jessica\My Documents\My Pictures\Patients Folder\Thomas gets his driver's license.JPG">
            <a:extLst>
              <a:ext uri="{FF2B5EF4-FFF2-40B4-BE49-F238E27FC236}">
                <a16:creationId xmlns:a16="http://schemas.microsoft.com/office/drawing/2014/main" id="{B2DF33B6-43D3-48D7-9F34-48EA0368E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4" y="4117976"/>
            <a:ext cx="1697037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C:\Documents and Settings\Jessica\My Documents\My Pictures\Patients Folder\Roger, Dental Day.bmp">
            <a:extLst>
              <a:ext uri="{FF2B5EF4-FFF2-40B4-BE49-F238E27FC236}">
                <a16:creationId xmlns:a16="http://schemas.microsoft.com/office/drawing/2014/main" id="{E59B4FB3-06D9-4ED1-9DC9-1E3707BD3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r="22221"/>
          <a:stretch>
            <a:fillRect/>
          </a:stretch>
        </p:blipFill>
        <p:spPr bwMode="auto">
          <a:xfrm>
            <a:off x="6400800" y="4608513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AutoShape 9" descr="data:image/jpg;base64,/9j/4AAQSkZJRgABAQAAAQABAAD/2wBDAAkGBwgHBgkIBwgKCgkLDRYPDQwMDRsUFRAWIB0iIiAdHx8kKDQsJCYxJx8fLT0tMTU3Ojo6Iys/RD84QzQ5Ojf/2wBDAQoKCg0MDRoPDxo3JR8lNzc3Nzc3Nzc3Nzc3Nzc3Nzc3Nzc3Nzc3Nzc3Nzc3Nzc3Nzc3Nzc3Nzc3Nzc3Nzc3Nzf/wAARCABeAIwDASIAAhEBAxEB/8QAGwAAAwEBAQEBAAAAAAAAAAAABQYHBAMCAAj/xAA8EAACAQIEAwYEAwcCBwAAAAABAgMEEQAFEiEGMUETIlFhcYEUMpGhByPBFUJSYpKx0fDxFiQzcqKywv/EABoBAAIDAQEAAAAAAAAAAAAAAAQFAQIDBgD/xAAoEQACAgICAgIBAwUAAAAAAAABAgADESEEEjFBEyIyBRRRFSNxkbH/2gAMAwEAAhEDEQA/AA1dl9TTcP5cZYWWip55YYHRrmb5n1kcwQL20/zY38CijzpqjL5EYiWJmJW6qzAjmF2+uGrMs0pOFOGaeOaEzzlA1NB3TocrY3vyA35DE94Wz6XhmoTMI44JIJXC1Vx31Wx5XNrXPQX2wuA7CC6BGZq4vmjoaSDK4Ucukz6umon+brt1wM4SrEhrpIxPKJxtC7PcWHMb+HTBjinNZquKfNqBEdZmCmQxHVEpGogE+tjythQgplkpXrX1JEKjRuDoUlSeY5E26Ymv8ZAyDmUb8Rm/aHBWRTodPbN8y2Gl7NZQOu4IwkUPDOYZtRa3CUkgu7PVkRAxqFuxvbuDUhvfqT+7jbXZmlf+HGXUslRKWpayxikhA0IQxUqygXHO9978sdcpzjMZMzlWh7WqrBEkUc9RH2hjRUIYEHnckAX5WXGp1j+Zo5HbxA2XS1vDVXW09ZEGnk1xSKsimSJ1GxD2Nrki/iLYM0/FzR08iVE9dDVyMqK8TjaEEN8psC/nf23OCNH+Hw+BaozOtEMzAkIgF097H9MLuc5bV5HmMkNHMtRFPDoQtECJFO5FmuAQVvscQ1QY5MqweE62hXO6qaTKax5YIPmlnUAtq6MPEnwwFXh/9mVyjOFqHgjTtJ1p0UlUva9zcjnztgvwyKopPUXlhpzKqTrNIdDOdgbdbePTHbiWjq0njrq2rppwoKRqIhpKA/KSRZiL8jfAyWFLOinUouR6iU8lCKSWJaSpExuY5u2BGm97FQouNPPfHVKNkoXaQmWDQNJiIKiV+QPXkow05bwNn3FKNXyqKeGRiwlnJBk58lA5bD/bG7NeBJqagoY8vmC1saq8qk2DSDUbqfEbAD1wbsDxNNkZxJnJTyw6VkGlr2sW3BBtv1HvgxmvC9dk8cvx0lMHRVdViqEe4bkDbcHrjpmFC9HWVU3EFPMs9QgmpxHJ3XLNfcjpYm2CFFxvUUvCj8PwUUbJIjCeUjvEE3H05Y0LH1NgfUF8NcMZlxDLI1O2iBD+ZPICQP8AOD+Y8D0lFEFWtqlmA3fStv6dj98U3gaigoOGaeILbVGGYgdTgXxhEFh1KpI6kjANnKYNhfEY00VlMsNyQ/DxUTVFNWSNZoWCTILi+x5dOWApve97X354PZ0zCsM0fyGMh77jr0wBtdV0KTtvcX3wxU5GYvZepIlq4RnoJ46yt4uCPUQ1Ao4HkUNpJ1k6fEE3w11XDeWZfA6R06yu7GQGTcITyt7bYC5DllMuZQy1pFSfjTJECtliNiyjz6N72w2V9dHBB29T3VbqR3frhYLMLkeZfiU99sNSacX0r0xAyqZ4kt3ow3dbxwo1FI9RQinjSYyyv+WqC4Ledv74oWfvBPTPILAGxAvbY8sI9PXzQOYqarFNNrvHO3JAdji9VvyabyPc25fEVB3WbYM4R8sy/KuIKYjL6KfuzwrvIne1A+Pew4fhvBTuMzziCIpHUSWRJN3tfffz/XCZllXSVmVfCVNV2q0iNVwh03d99aXHQ2Jw68E5nBmkTvHAkTmoOqGM7IllsvLl1xNj9MmDcZRY+D5EZM2eKqcIZhJ3Lko4sWHjiZZl2c2bGBmAUElCjfI3NSD688N1dEI46yujqI2igkQMoGlRZ1uB47E39V88J/EkdO8bVyyL+eQyBVtbx5YHqfD5PuNbK819RPdLxPmGYUiwr2MRhLIWZwI5BbqDybwIwQyPhLMqisoq3NmVKMSBo6SM3sediPTCDLNNCInaFYwwOksvzb4cOC84q1y6uZpZTFCUYayTpblceuCAgVuw8RGNviWu6RAAOLL4YDZ6lLPEFMgSYm6e2/8Ar2wOpI6+eOimSs007aTIjm2xFzbx39MLmbPW19O9THVqEjlaMrfvKFPXz2xU8k51HCcUFdRd42planaaRQZI3XSOdl57eW+FzLOHqmszGGOGC5lUFdUg3t8wPjfB01M+Z1qoirJOiNbtD3BdSAT9scVqKalWnijUpV0zandSGUuNmI+wt5Y17sfEBPHs+UqgzKfTxTy5bTfs+SKGNdKGx2tyIG/2ws5+lRW11dC04/5Y2jVzcabbm3jjBw3mnxFbSUxbso4JLxqNlLHr63xn4sjkjzKWtaSoRRvIzLpHtgPrh9x0UZB9hFvMFSKOR5Bq0rZr9fD72wspVNGtoY0K/wAwvb/QtgrX1HbNpQ90sTpvew6DHmlkaKFU7OEgciy74Z0HqNmLrKWsP1Es1HS5oy0UIgVaSmp3kMzdx5W03BUfvadiTy6D+HHfO56KVKXLqos8shJ7jWYKD1I2FvvhpyHtalKjMawWeoNlB6RqLD6tqP0wmVlFAMwq68srTxDsQjG47hIIYdfDfla4wLy+OKiCv+DLcFtdP9RdzyppGz/MaV5bJHCqx2CsCFHPfCvkdHQ1jVNTX1Dw0sTAKEIvIeq28LXx9XPH+2aho6eKNirKkcTEgE+PljrlVGslE9PMvc7xJAGpT4gnlgjh8UuM+BiRzb1UdMZOZmFbl7VpjpqBFGsaSxY7nzPlgtwrmi0E808iRiKWVIuyiuWfWw7x+39XlgK1JT00XZ0rT1PZNq7id4G3M22P6dcZautiSenjjiISAiRGDi+rnz+U7+G+LWBHQpiY1IUcOZT8wVv+HWTWaqNxeMoihU6sD5333scTuvr6ZUio5XZiGKyyBhZbm5sPTGyrrBnFK604CSr32CNpXzOF9qeAAFXVyRe6upsPIXuNsB8ejf2hnJuwmF9xkzIDNJaDL8pmWshp6TvOIx+Wo3PI7tbx9Md8mjq5/jGyKkkLRx6kWfvdovI9xbAHfqTbADI6qeiY1VNNLHpGhmj1bg9DvyPh16YdckzWhaNjm9Z8JSlC7GnjLaj0AAHPyJ9sa20spwoyItWkNsnxD3DizVUMAqZitVTnTLESHCkCxPdNgbb36euBFdBDl7VaPP3ZhqjjHiCLk+oJxwzfiHKIZUo8soGWOMEiePQskjEfMQt9+nMm3TpjHl0VDXTLqkGsmxWViSxANr38SRf09sA2VsmSRHfHuDKMnc+yfhyurZp6mn0srwBFVwQFJ3G/t9zjknA+Z00lq2eMKp7xRtW/Q3xVeH6H4VJIJF7q2F+p9ccM9o+0BI3F7ADpgg39UBAlFwLSUMmFXkFbl9FLVvASl7pZt2/mHpjB8HV5zSvO9W+mJSZBI5IBF7Nv0/XDpJmDCCXLZrsBcxm3y4QcznmDdnA51yAwsVHzLbfFiM4IhKubVYPsiB4UjfdSzbgknn743JStFdNjY2uDzxoggSGHTGtiQAFIvqO+/lvb7YIwVhpgyRrG63FmO17KBy9sWLwynjdRvzLWanMGtT0fw8EcLQo40l23+YAna4GnfTzJxPeNssqqSrarp3nHxD9hLoJGplFlPoVHtbzxSKRFpqNnmPeJMj35li2BPEmqqhFEgGqdy7gD90bAeVyd/TDuogPsZE4h+xXRxJvSUlHS0Agp4ZazMKuS0lQRojRVHJL7n1NsYsyj+Gpol0FhISW/hYDYm/lth/goIkr6p0QdnRw9km3Mgb/fCl+IFHVPT5XBRxNK/ZuJFQXO5B/Q49yCBWcTTjglwT5i/SZPV5nl5qKSnqSqXld4VLar7AC3pjFU8O12lzJDOXVtmddIA9MWPK2m4d4Upl7IGRVUFAuom+5vuLc/PAzOJu3pp1CIrwhC/dJvq32A5AcrnCD5mDajwVqy7kOkEtNLpluHU2/zhhpslDUcFXTVDxCVdRhZbhrjfSRy97epwL4lDrW/mKFJGo23Btg7Q10g4TqUlDGWKG4Y9LtpX3t/bB2cqCIuIwxBg6hqUgyeWNINU0koQShtwOuPdApqqjs0UGLSbra9zytj6rjEU0bKQHKmoG1gAw298auEHVZy8x0hDZm5G+IY9VyJ5B2bE0VlDW0SkTsyho72VN9uVz1Hl5YX1rKuklWPtCQTcXNgbXIv5bn64oOd5pS1tL26SSaFYRK+i2p+Q5nyxPq8KSStm8R4YxqsNhwwhFtQrGVMvvCOfrneT09cAO1KaJkj3PaLtb3Gk+jXxyzLN+1p3NN/045ljkkItpv1BPPpiZ/hlmrUkskMrMsTXJ0rfX0II9Lb4otXmDVU9bQtAdDqBGFjJF/EsPPb2wNejI3/ACb8fDjOYvcQUkkCioMgeZmurqNgMIleE7cFdYEYtIT3tLNexP3w7Q0s8ZkjqlIiUEC/UnrgdklOlXm+aMIw8AVYSCNmNzfBHEr+V/jk8i/9sBasXYndUazOwUrZFF/S+MjV0RsCtitwbNa+997+uKllnClIZSILwDXd2Xf94bDp+/b3B6Y01PAlGJmELTyoNgwKgf8Aqb+Nz443PEcMR5mrfq9bgFTiNNdUgOoc3t8qdNV7f5P0xhpZzJPJWSAlAQ4PjvcD+wxizNp44jIWUzvZLryDNbYeNl3xzq66CjjgjeQJCZe+xO2lNP8A9f2w0VMjCjc5tmHkzbplVKzs0LlpSx04UanNGgzilNtema5S9iUUHbyvc49V/HbZbXytTok1PEGkuDZmLePlywn0VXPVVsdVM5+KnYsLDZdR6exwQeIzIQ3jGZQXYIK/zKvXSCqfL1g7QUrqHYgEnR5jkDyH18MLtdXSDO5lb8szw20LtYKNjth7SjTLKZYaa8iIrL3z3nPjiY57UOuYzyU9Osdgb2++OQ6guROmrf65i7m9DHmtdKWsBEAzm3y33VR5tv8A0+eAlZXSU+XVdHIoPalVRud7Enb7YIw5waeaopaxH7CWQy9oi7qWTSPptgDEjVuZQxoC2p9VrHlzNh7YaV0uq5Yaiy2wM2p7qamQhZZSvdRYwp8h4eWCXBtYlPOwcByDq0Nudh9/HB/L+E5u1+LzClUbAxQObMFB3ZvXDBU5HQ5Zw3USwwpLMEZzMFAZFvfbHmRnUgDEqlqVsGJyYHz+ZFymBhCnaNOs2hSCtxe9/Pf7YXaiiXMqqCGlAVpzYEi1tiSft/fBGuqBUUiQwyAb7xBN9Xrz522w0/hvwlO9T+0syhZI4l0U8TDe3MsfYD64w49W8wjlX9dQJwXRqos+qKa/e1LuPrikUUMsVnVlZgukK37x8PtfByKhpJoXBpYjuY1sv8JIvf1GAsk4oaswyi8ROx6g4Y2Ily9SItqueo5zF7iSoq6hzT0dNeok2CLzB6k+Fsc+DsjrIiqRteJXJlYjuyyEi5HkOV/M4b6jL0zOQyo/ZIUAlaPYyDwODNPEIoURQNKgAbWsMU49Q4+T7m3Iua8CY8ngjqaczKmlXc9fm0sVv/4jBY6hYRx3HrbGCjHwFMkTAkCU3IHIMb3+pJ+uMdbnEUVQyMxBHTw8sUv5AqO5NNJcai5xJmUNFDC840yqSUhuNVybl7dAQLAYQM2zd62SMSsNCtZUA2H+9/tgJmWaTySvLMzSSObs7G5PvgNNXyE9d2235Y6iquvjrvZioq9xhDMKhpUlJbeaW3oBjtHN8NmEIuB2aLf1wP1L2UchBNm2v1PnjpFG7EySMCW541/LUtjAn6Hy3NoM1y6CviYN2qaiANlPJh7G+3pgDmFLRR5dUV9XFopYlJjS/fmfkPYnYefkDid8OZ7V5RFLHFUFaeVWLIY9eohT/MpXlzBvj7iLiOvzGhoqGXsY1cKUWJSAota1ySeXn1Picc1/QrByck/XMZj9QX4uqj7Qd+VUPPVTaQASzEDmx5AeWPOXZk2Q5mmY0aRkpdSrqDsbXsTuD1uN8cc0HYz09CvyoA7H+I2xwq01Pp6Ltb1x0r1qa+gGhFQJDZJ8ymnMVrZTLe+sAgnwtg1RUUlfQy0wdWjkj0aHOwJ8+VsTfhaqeUpG5JK7XJxXuGo9KKb32t7YQ2jqCJVB/cg3h3gkZeIZqt0mr0UWkIJEZtYkLzPrfDhSwrAyC5JJ3a1hfuj74727oHTw6YEZsocHU0gPdA0yMtt/AHAaKBoQ6wk5Yz7h2RpMkgkc9/QVb/uBsfuDgRxDAJZZByvyPgb2/TBzIohHlUKai3ekJJ63Zj+uMObJuzeG5+3+cXH5GZY+oMwcO5gkaGORja9t998NUZFgbEj/ADiZHNIqLPJKZ1kJkCtZBbn53/TDfTZrJJH2SQ6GI2YyXsP6cD2vhSxjGtQSAPc05xXMpMMLaSPnYf2wsOQzE6gb9Wbc4655XfDxtGikkc26nCNU5zIZmC61C7WBwndntOcxnWorGBP/2Q==">
            <a:hlinkClick r:id="rId7"/>
            <a:extLst>
              <a:ext uri="{FF2B5EF4-FFF2-40B4-BE49-F238E27FC236}">
                <a16:creationId xmlns:a16="http://schemas.microsoft.com/office/drawing/2014/main" id="{7DFA0F84-5A04-471B-B2F1-41997CC3A0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5" y="-427038"/>
            <a:ext cx="1333500" cy="89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FF33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5369" name="AutoShape 11" descr="data:image/jpg;base64,/9j/4AAQSkZJRgABAQAAAQABAAD/2wBDAAkGBwgHBgkIBwgKCgkLDRYPDQwMDRsUFRAWIB0iIiAdHx8kKDQsJCYxJx8fLT0tMTU3Ojo6Iys/RD84QzQ5Ojf/2wBDAQoKCg0MDRoPDxo3JR8lNzc3Nzc3Nzc3Nzc3Nzc3Nzc3Nzc3Nzc3Nzc3Nzc3Nzc3Nzc3Nzc3Nzc3Nzc3Nzc3Nzf/wAARCABeAIwDASIAAhEBAxEB/8QAGwAAAwEBAQEBAAAAAAAAAAAABQYHBAMCAAj/xAA8EAACAQIEAwYEAwcCBwAAAAABAgMEEQAFEiEGMUETIlFhcYEUMpGhByPBFUJSYpKx0fDxFiQzcqKywv/EABoBAAIDAQEAAAAAAAAAAAAAAAQFAQIDBgD/xAAoEQACAgICAgIBAwUAAAAAAAABAgADESEEEjFBEyIyBRRRFSNxkbH/2gAMAwEAAhEDEQA/AA1dl9TTcP5cZYWWip55YYHRrmb5n1kcwQL20/zY38CijzpqjL5EYiWJmJW6qzAjmF2+uGrMs0pOFOGaeOaEzzlA1NB3TocrY3vyA35DE94Wz6XhmoTMI44JIJXC1Vx31Wx5XNrXPQX2wuA7CC6BGZq4vmjoaSDK4Ucukz6umon+brt1wM4SrEhrpIxPKJxtC7PcWHMb+HTBjinNZquKfNqBEdZmCmQxHVEpGogE+tjythQgplkpXrX1JEKjRuDoUlSeY5E26Ymv8ZAyDmUb8Rm/aHBWRTodPbN8y2Gl7NZQOu4IwkUPDOYZtRa3CUkgu7PVkRAxqFuxvbuDUhvfqT+7jbXZmlf+HGXUslRKWpayxikhA0IQxUqygXHO9978sdcpzjMZMzlWh7WqrBEkUc9RH2hjRUIYEHnckAX5WXGp1j+Zo5HbxA2XS1vDVXW09ZEGnk1xSKsimSJ1GxD2Nrki/iLYM0/FzR08iVE9dDVyMqK8TjaEEN8psC/nf23OCNH+Hw+BaozOtEMzAkIgF097H9MLuc5bV5HmMkNHMtRFPDoQtECJFO5FmuAQVvscQ1QY5MqweE62hXO6qaTKax5YIPmlnUAtq6MPEnwwFXh/9mVyjOFqHgjTtJ1p0UlUva9zcjnztgvwyKopPUXlhpzKqTrNIdDOdgbdbePTHbiWjq0njrq2rppwoKRqIhpKA/KSRZiL8jfAyWFLOinUouR6iU8lCKSWJaSpExuY5u2BGm97FQouNPPfHVKNkoXaQmWDQNJiIKiV+QPXkow05bwNn3FKNXyqKeGRiwlnJBk58lA5bD/bG7NeBJqagoY8vmC1saq8qk2DSDUbqfEbAD1wbsDxNNkZxJnJTyw6VkGlr2sW3BBtv1HvgxmvC9dk8cvx0lMHRVdViqEe4bkDbcHrjpmFC9HWVU3EFPMs9QgmpxHJ3XLNfcjpYm2CFFxvUUvCj8PwUUbJIjCeUjvEE3H05Y0LH1NgfUF8NcMZlxDLI1O2iBD+ZPICQP8AOD+Y8D0lFEFWtqlmA3fStv6dj98U3gaigoOGaeILbVGGYgdTgXxhEFh1KpI6kjANnKYNhfEY00VlMsNyQ/DxUTVFNWSNZoWCTILi+x5dOWApve97X354PZ0zCsM0fyGMh77jr0wBtdV0KTtvcX3wxU5GYvZepIlq4RnoJ46yt4uCPUQ1Ao4HkUNpJ1k6fEE3w11XDeWZfA6R06yu7GQGTcITyt7bYC5DllMuZQy1pFSfjTJECtliNiyjz6N72w2V9dHBB29T3VbqR3frhYLMLkeZfiU99sNSacX0r0xAyqZ4kt3ow3dbxwo1FI9RQinjSYyyv+WqC4Ledv74oWfvBPTPILAGxAvbY8sI9PXzQOYqarFNNrvHO3JAdji9VvyabyPc25fEVB3WbYM4R8sy/KuIKYjL6KfuzwrvIne1A+Pew4fhvBTuMzziCIpHUSWRJN3tfffz/XCZllXSVmVfCVNV2q0iNVwh03d99aXHQ2Jw68E5nBmkTvHAkTmoOqGM7IllsvLl1xNj9MmDcZRY+D5EZM2eKqcIZhJ3Lko4sWHjiZZl2c2bGBmAUElCjfI3NSD688N1dEI46yujqI2igkQMoGlRZ1uB47E39V88J/EkdO8bVyyL+eQyBVtbx5YHqfD5PuNbK819RPdLxPmGYUiwr2MRhLIWZwI5BbqDybwIwQyPhLMqisoq3NmVKMSBo6SM3sediPTCDLNNCInaFYwwOksvzb4cOC84q1y6uZpZTFCUYayTpblceuCAgVuw8RGNviWu6RAAOLL4YDZ6lLPEFMgSYm6e2/8Ar2wOpI6+eOimSs007aTIjm2xFzbx39MLmbPW19O9THVqEjlaMrfvKFPXz2xU8k51HCcUFdRd42planaaRQZI3XSOdl57eW+FzLOHqmszGGOGC5lUFdUg3t8wPjfB01M+Z1qoirJOiNbtD3BdSAT9scVqKalWnijUpV0zandSGUuNmI+wt5Y17sfEBPHs+UqgzKfTxTy5bTfs+SKGNdKGx2tyIG/2ws5+lRW11dC04/5Y2jVzcabbm3jjBw3mnxFbSUxbso4JLxqNlLHr63xn4sjkjzKWtaSoRRvIzLpHtgPrh9x0UZB9hFvMFSKOR5Bq0rZr9fD72wspVNGtoY0K/wAwvb/QtgrX1HbNpQ90sTpvew6DHmlkaKFU7OEgciy74Z0HqNmLrKWsP1Es1HS5oy0UIgVaSmp3kMzdx5W03BUfvadiTy6D+HHfO56KVKXLqos8shJ7jWYKD1I2FvvhpyHtalKjMawWeoNlB6RqLD6tqP0wmVlFAMwq68srTxDsQjG47hIIYdfDfla4wLy+OKiCv+DLcFtdP9RdzyppGz/MaV5bJHCqx2CsCFHPfCvkdHQ1jVNTX1Dw0sTAKEIvIeq28LXx9XPH+2aho6eKNirKkcTEgE+PljrlVGslE9PMvc7xJAGpT4gnlgjh8UuM+BiRzb1UdMZOZmFbl7VpjpqBFGsaSxY7nzPlgtwrmi0E808iRiKWVIuyiuWfWw7x+39XlgK1JT00XZ0rT1PZNq7id4G3M22P6dcZautiSenjjiISAiRGDi+rnz+U7+G+LWBHQpiY1IUcOZT8wVv+HWTWaqNxeMoihU6sD5333scTuvr6ZUio5XZiGKyyBhZbm5sPTGyrrBnFK604CSr32CNpXzOF9qeAAFXVyRe6upsPIXuNsB8ejf2hnJuwmF9xkzIDNJaDL8pmWshp6TvOIx+Wo3PI7tbx9Md8mjq5/jGyKkkLRx6kWfvdovI9xbAHfqTbADI6qeiY1VNNLHpGhmj1bg9DvyPh16YdckzWhaNjm9Z8JSlC7GnjLaj0AAHPyJ9sa20spwoyItWkNsnxD3DizVUMAqZitVTnTLESHCkCxPdNgbb36euBFdBDl7VaPP3ZhqjjHiCLk+oJxwzfiHKIZUo8soGWOMEiePQskjEfMQt9+nMm3TpjHl0VDXTLqkGsmxWViSxANr38SRf09sA2VsmSRHfHuDKMnc+yfhyurZp6mn0srwBFVwQFJ3G/t9zjknA+Z00lq2eMKp7xRtW/Q3xVeH6H4VJIJF7q2F+p9ccM9o+0BI3F7ADpgg39UBAlFwLSUMmFXkFbl9FLVvASl7pZt2/mHpjB8HV5zSvO9W+mJSZBI5IBF7Nv0/XDpJmDCCXLZrsBcxm3y4QcznmDdnA51yAwsVHzLbfFiM4IhKubVYPsiB4UjfdSzbgknn743JStFdNjY2uDzxoggSGHTGtiQAFIvqO+/lvb7YIwVhpgyRrG63FmO17KBy9sWLwynjdRvzLWanMGtT0fw8EcLQo40l23+YAna4GnfTzJxPeNssqqSrarp3nHxD9hLoJGplFlPoVHtbzxSKRFpqNnmPeJMj35li2BPEmqqhFEgGqdy7gD90bAeVyd/TDuogPsZE4h+xXRxJvSUlHS0Agp4ZazMKuS0lQRojRVHJL7n1NsYsyj+Gpol0FhISW/hYDYm/lth/goIkr6p0QdnRw9km3Mgb/fCl+IFHVPT5XBRxNK/ZuJFQXO5B/Q49yCBWcTTjglwT5i/SZPV5nl5qKSnqSqXld4VLar7AC3pjFU8O12lzJDOXVtmddIA9MWPK2m4d4Upl7IGRVUFAuom+5vuLc/PAzOJu3pp1CIrwhC/dJvq32A5AcrnCD5mDajwVqy7kOkEtNLpluHU2/zhhpslDUcFXTVDxCVdRhZbhrjfSRy97epwL4lDrW/mKFJGo23Btg7Q10g4TqUlDGWKG4Y9LtpX3t/bB2cqCIuIwxBg6hqUgyeWNINU0koQShtwOuPdApqqjs0UGLSbra9zytj6rjEU0bKQHKmoG1gAw298auEHVZy8x0hDZm5G+IY9VyJ5B2bE0VlDW0SkTsyho72VN9uVz1Hl5YX1rKuklWPtCQTcXNgbXIv5bn64oOd5pS1tL26SSaFYRK+i2p+Q5nyxPq8KSStm8R4YxqsNhwwhFtQrGVMvvCOfrneT09cAO1KaJkj3PaLtb3Gk+jXxyzLN+1p3NN/045ljkkItpv1BPPpiZ/hlmrUkskMrMsTXJ0rfX0II9Lb4otXmDVU9bQtAdDqBGFjJF/EsPPb2wNejI3/ACb8fDjOYvcQUkkCioMgeZmurqNgMIleE7cFdYEYtIT3tLNexP3w7Q0s8ZkjqlIiUEC/UnrgdklOlXm+aMIw8AVYSCNmNzfBHEr+V/jk8i/9sBasXYndUazOwUrZFF/S+MjV0RsCtitwbNa+997+uKllnClIZSILwDXd2Xf94bDp+/b3B6Y01PAlGJmELTyoNgwKgf8Aqb+Nz443PEcMR5mrfq9bgFTiNNdUgOoc3t8qdNV7f5P0xhpZzJPJWSAlAQ4PjvcD+wxizNp44jIWUzvZLryDNbYeNl3xzq66CjjgjeQJCZe+xO2lNP8A9f2w0VMjCjc5tmHkzbplVKzs0LlpSx04UanNGgzilNtema5S9iUUHbyvc49V/HbZbXytTok1PEGkuDZmLePlywn0VXPVVsdVM5+KnYsLDZdR6exwQeIzIQ3jGZQXYIK/zKvXSCqfL1g7QUrqHYgEnR5jkDyH18MLtdXSDO5lb8szw20LtYKNjth7SjTLKZYaa8iIrL3z3nPjiY57UOuYzyU9Osdgb2++OQ6guROmrf65i7m9DHmtdKWsBEAzm3y33VR5tv8A0+eAlZXSU+XVdHIoPalVRud7Enb7YIw5waeaopaxH7CWQy9oi7qWTSPptgDEjVuZQxoC2p9VrHlzNh7YaV0uq5Yaiy2wM2p7qamQhZZSvdRYwp8h4eWCXBtYlPOwcByDq0Nudh9/HB/L+E5u1+LzClUbAxQObMFB3ZvXDBU5HQ5Zw3USwwpLMEZzMFAZFvfbHmRnUgDEqlqVsGJyYHz+ZFymBhCnaNOs2hSCtxe9/Pf7YXaiiXMqqCGlAVpzYEi1tiSft/fBGuqBUUiQwyAb7xBN9Xrz522w0/hvwlO9T+0syhZI4l0U8TDe3MsfYD64w49W8wjlX9dQJwXRqos+qKa/e1LuPrikUUMsVnVlZgukK37x8PtfByKhpJoXBpYjuY1sv8JIvf1GAsk4oaswyi8ROx6g4Y2Ily9SItqueo5zF7iSoq6hzT0dNeok2CLzB6k+Fsc+DsjrIiqRteJXJlYjuyyEi5HkOV/M4b6jL0zOQyo/ZIUAlaPYyDwODNPEIoURQNKgAbWsMU49Q4+T7m3Iua8CY8ngjqaczKmlXc9fm0sVv/4jBY6hYRx3HrbGCjHwFMkTAkCU3IHIMb3+pJ+uMdbnEUVQyMxBHTw8sUv5AqO5NNJcai5xJmUNFDC840yqSUhuNVybl7dAQLAYQM2zd62SMSsNCtZUA2H+9/tgJmWaTySvLMzSSObs7G5PvgNNXyE9d2235Y6iquvjrvZioq9xhDMKhpUlJbeaW3oBjtHN8NmEIuB2aLf1wP1L2UchBNm2v1PnjpFG7EySMCW541/LUtjAn6Hy3NoM1y6CviYN2qaiANlPJh7G+3pgDmFLRR5dUV9XFopYlJjS/fmfkPYnYefkDid8OZ7V5RFLHFUFaeVWLIY9eohT/MpXlzBvj7iLiOvzGhoqGXsY1cKUWJSAota1ySeXn1Picc1/QrByck/XMZj9QX4uqj7Qd+VUPPVTaQASzEDmx5AeWPOXZk2Q5mmY0aRkpdSrqDsbXsTuD1uN8cc0HYz09CvyoA7H+I2xwq01Pp6Ltb1x0r1qa+gGhFQJDZJ8ymnMVrZTLe+sAgnwtg1RUUlfQy0wdWjkj0aHOwJ8+VsTfhaqeUpG5JK7XJxXuGo9KKb32t7YQ2jqCJVB/cg3h3gkZeIZqt0mr0UWkIJEZtYkLzPrfDhSwrAyC5JJ3a1hfuj74727oHTw6YEZsocHU0gPdA0yMtt/AHAaKBoQ6wk5Yz7h2RpMkgkc9/QVb/uBsfuDgRxDAJZZByvyPgb2/TBzIohHlUKai3ekJJ63Zj+uMObJuzeG5+3+cXH5GZY+oMwcO5gkaGORja9t998NUZFgbEj/ADiZHNIqLPJKZ1kJkCtZBbn53/TDfTZrJJH2SQ6GI2YyXsP6cD2vhSxjGtQSAPc05xXMpMMLaSPnYf2wsOQzE6gb9Wbc4655XfDxtGikkc26nCNU5zIZmC61C7WBwndntOcxnWorGBP/2Q==">
            <a:hlinkClick r:id="rId7"/>
            <a:extLst>
              <a:ext uri="{FF2B5EF4-FFF2-40B4-BE49-F238E27FC236}">
                <a16:creationId xmlns:a16="http://schemas.microsoft.com/office/drawing/2014/main" id="{4B409878-5B80-4E27-BDE3-F973D3977A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5" y="-427038"/>
            <a:ext cx="1333500" cy="89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FF33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15370" name="Picture 19" descr="Seniors-heart.jpg">
            <a:extLst>
              <a:ext uri="{FF2B5EF4-FFF2-40B4-BE49-F238E27FC236}">
                <a16:creationId xmlns:a16="http://schemas.microsoft.com/office/drawing/2014/main" id="{8B73B98E-DA19-499F-9458-E62536514A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648201"/>
            <a:ext cx="1925638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">
            <a:extLst>
              <a:ext uri="{FF2B5EF4-FFF2-40B4-BE49-F238E27FC236}">
                <a16:creationId xmlns:a16="http://schemas.microsoft.com/office/drawing/2014/main" id="{26504475-AEE5-45B1-A1C5-B79BAFD103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571750"/>
            <a:ext cx="2400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92E6BE-1F69-456D-800D-510C0531BC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429" y="2189960"/>
            <a:ext cx="2846273" cy="189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48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10575-CAFC-4484-BBF5-42502F67F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04519"/>
            <a:ext cx="4646794" cy="1049235"/>
          </a:xfrm>
        </p:spPr>
        <p:txBody>
          <a:bodyPr>
            <a:normAutofit fontScale="90000"/>
          </a:bodyPr>
          <a:lstStyle/>
          <a:p>
            <a:r>
              <a:rPr lang="en-US" dirty="0"/>
              <a:t>In rural nebraska, they are just </a:t>
            </a:r>
            <a:br>
              <a:rPr lang="en-US" dirty="0"/>
            </a:br>
            <a:r>
              <a:rPr lang="en-US" dirty="0"/>
              <a:t>“our kids”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8ABF83-0058-4AC1-A63C-3D9282DB5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53" y="349250"/>
            <a:ext cx="5171232" cy="3449638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D2A5D53-4625-4C3E-8E2F-3818815A5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53" y="2468086"/>
            <a:ext cx="6277022" cy="4185603"/>
          </a:xfrm>
          <a:prstGeom prst="rect">
            <a:avLst/>
          </a:prstGeom>
        </p:spPr>
      </p:pic>
      <p:pic>
        <p:nvPicPr>
          <p:cNvPr id="6" name="Picture 2" descr="sophie's preschool">
            <a:extLst>
              <a:ext uri="{FF2B5EF4-FFF2-40B4-BE49-F238E27FC236}">
                <a16:creationId xmlns:a16="http://schemas.microsoft.com/office/drawing/2014/main" id="{E3C17821-A897-4699-BA87-2ED3D10F1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 t="9697" r="19623" b="54425"/>
          <a:stretch>
            <a:fillRect/>
          </a:stretch>
        </p:blipFill>
        <p:spPr bwMode="auto">
          <a:xfrm>
            <a:off x="1524000" y="4019550"/>
            <a:ext cx="3784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725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A6214-5153-4E5C-A846-40E96BFF8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789" y="168415"/>
            <a:ext cx="10646796" cy="1049235"/>
          </a:xfrm>
        </p:spPr>
        <p:txBody>
          <a:bodyPr/>
          <a:lstStyle/>
          <a:p>
            <a:r>
              <a:rPr lang="en-US" dirty="0"/>
              <a:t>What Does the ADA Have to Say on the Topic?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5F7308-958D-4A6A-92DD-C1B1B6EFC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488" t="19590" r="34159" b="4024"/>
          <a:stretch/>
        </p:blipFill>
        <p:spPr>
          <a:xfrm>
            <a:off x="4559345" y="1606458"/>
            <a:ext cx="2980266" cy="453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51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0175E1B-1012-4EF7-95CE-FFC016F611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1500" y="-454025"/>
            <a:ext cx="8637588" cy="1938338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altLang="en-US" sz="4000" dirty="0"/>
            </a:br>
            <a:r>
              <a:rPr lang="en-US" altLang="en-US" sz="4000" dirty="0"/>
              <a:t>Principle Ethical Considerations in Health Care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7C0009F-9529-419B-A008-3406ECE5CE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592913"/>
            <a:ext cx="8229600" cy="42211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>
                <a:solidFill>
                  <a:srgbClr val="FF0066"/>
                </a:solidFill>
              </a:rPr>
              <a:t>Justice</a:t>
            </a:r>
          </a:p>
          <a:p>
            <a:pPr lvl="1" eaLnBrk="1" hangingPunct="1"/>
            <a:r>
              <a:rPr lang="en-US" altLang="en-US" sz="2000" dirty="0"/>
              <a:t>Quality of being impartial and ensuring equity in health care</a:t>
            </a:r>
          </a:p>
          <a:p>
            <a:pPr eaLnBrk="1" hangingPunct="1"/>
            <a:r>
              <a:rPr lang="en-US" altLang="en-US" dirty="0"/>
              <a:t>Autonomy</a:t>
            </a:r>
          </a:p>
          <a:p>
            <a:pPr lvl="1" eaLnBrk="1" hangingPunct="1"/>
            <a:r>
              <a:rPr lang="en-US" altLang="en-US" sz="2000" dirty="0"/>
              <a:t>Informed consent, being truthful, protect confidentiality, moral obligation to the patient</a:t>
            </a:r>
          </a:p>
          <a:p>
            <a:pPr eaLnBrk="1" hangingPunct="1"/>
            <a:r>
              <a:rPr lang="en-US" altLang="en-US" dirty="0">
                <a:solidFill>
                  <a:srgbClr val="FF0066"/>
                </a:solidFill>
              </a:rPr>
              <a:t>Beneficence</a:t>
            </a:r>
          </a:p>
          <a:p>
            <a:pPr lvl="1" eaLnBrk="1" hangingPunct="1"/>
            <a:r>
              <a:rPr lang="en-US" altLang="en-US" sz="2000" dirty="0"/>
              <a:t>Obligates us to help those in need and give the highest quality of care possible</a:t>
            </a:r>
          </a:p>
          <a:p>
            <a:pPr eaLnBrk="1" hangingPunct="1"/>
            <a:r>
              <a:rPr lang="en-US" altLang="en-US" dirty="0"/>
              <a:t>Non-malfeasance	</a:t>
            </a:r>
          </a:p>
          <a:p>
            <a:pPr lvl="1" eaLnBrk="1" hangingPunct="1"/>
            <a:r>
              <a:rPr lang="en-US" altLang="en-US" sz="2000" dirty="0"/>
              <a:t>Do no harm</a:t>
            </a:r>
          </a:p>
          <a:p>
            <a:pPr eaLnBrk="1" hangingPunct="1"/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1336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57A17-DE24-4200-AF13-B3A11357F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 see kids with Medicaid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FAD87-10AC-43CF-B415-0E24ED8F2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Fundamentally believe it’s the right thing to do</a:t>
            </a:r>
          </a:p>
          <a:p>
            <a:r>
              <a:rPr lang="en-US" dirty="0"/>
              <a:t>Patients are more interesting in their SES makeup and in their mouth</a:t>
            </a:r>
          </a:p>
          <a:p>
            <a:r>
              <a:rPr lang="en-US" dirty="0"/>
              <a:t>Patients and parents often believe you are changing their lives as opposed to making them late for soccer or piano lessons</a:t>
            </a:r>
          </a:p>
          <a:p>
            <a:r>
              <a:rPr lang="en-US" dirty="0"/>
              <a:t>Believe I’m serving a greater good</a:t>
            </a:r>
          </a:p>
          <a:p>
            <a:r>
              <a:rPr lang="en-US" dirty="0"/>
              <a:t>Someone in my family relied on a gov’t program to get ahead in life</a:t>
            </a:r>
          </a:p>
          <a:p>
            <a:r>
              <a:rPr lang="en-US" dirty="0"/>
              <a:t>I don’t believe in “cherry picking your patients” just like teachers don’t cherry pick their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551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2026</TotalTime>
  <Words>1093</Words>
  <Application>Microsoft Office PowerPoint</Application>
  <PresentationFormat>Widescreen</PresentationFormat>
  <Paragraphs>121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Rockwell</vt:lpstr>
      <vt:lpstr>Times New Roman</vt:lpstr>
      <vt:lpstr>Gallery</vt:lpstr>
      <vt:lpstr>Providing value in dental Medicaid:   The dentists’ perspective</vt:lpstr>
      <vt:lpstr>Overview</vt:lpstr>
      <vt:lpstr>WHY I SEE Medicaid and why I teach the importance of seeing these patients to my dental students and pediatric residents</vt:lpstr>
      <vt:lpstr>PowerPoint Presentation</vt:lpstr>
      <vt:lpstr>Those Who Rely on Medicaid</vt:lpstr>
      <vt:lpstr>In rural nebraska, they are just  “our kids”</vt:lpstr>
      <vt:lpstr>What Does the ADA Have to Say on the Topic?</vt:lpstr>
      <vt:lpstr> Principle Ethical Considerations in Health Care</vt:lpstr>
      <vt:lpstr>Why I see kids with Medicaid</vt:lpstr>
      <vt:lpstr>Seeing kids on Medicaid AND being successful is like….</vt:lpstr>
      <vt:lpstr>PowerPoint Presentation</vt:lpstr>
      <vt:lpstr>How dentists can provide value to patients with Medicaid and Medicaid programs</vt:lpstr>
      <vt:lpstr>Dentists providing value </vt:lpstr>
      <vt:lpstr>Dentists providing value</vt:lpstr>
      <vt:lpstr>The No-Charge Dental Visit</vt:lpstr>
      <vt:lpstr>I provide value-added dental services every day</vt:lpstr>
      <vt:lpstr>Understanding the value Medicaid brings to the dentist and dental practice</vt:lpstr>
      <vt:lpstr>Lose the mindset, “I don’t have control over Medicaid and the patients”</vt:lpstr>
      <vt:lpstr>Understand what you can control and what you can’t </vt:lpstr>
      <vt:lpstr>Just consider the “Time” factor</vt:lpstr>
      <vt:lpstr>Recognizing and embracing the  Non-tangible benefits</vt:lpstr>
      <vt:lpstr>Finding the balance when it comes to being successful financially </vt:lpstr>
      <vt:lpstr>“When you see Medicaid, you wear a badge of honor and share a fellowship with your fellow dentists whom also do.” </vt:lpstr>
      <vt:lpstr>The ultimate financial win</vt:lpstr>
      <vt:lpstr>Every kid has a story</vt:lpstr>
      <vt:lpstr>What comes with a hurricane warning today often turns into a rainbow tomorrow  </vt:lpstr>
      <vt:lpstr>How dentists may react to a value-based system</vt:lpstr>
      <vt:lpstr>PowerPoint Presentation</vt:lpstr>
      <vt:lpstr>But….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Medicaid, Medicaid Integrity, and Tips to Making it Work in Your Practice</dc:title>
  <dc:creator>Jessica Meeske</dc:creator>
  <cp:lastModifiedBy>Dr Meeske</cp:lastModifiedBy>
  <cp:revision>95</cp:revision>
  <cp:lastPrinted>2017-08-31T19:49:58Z</cp:lastPrinted>
  <dcterms:created xsi:type="dcterms:W3CDTF">2017-07-23T04:57:41Z</dcterms:created>
  <dcterms:modified xsi:type="dcterms:W3CDTF">2018-05-25T02:41:04Z</dcterms:modified>
</cp:coreProperties>
</file>