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7" r:id="rId2"/>
  </p:sldMasterIdLst>
  <p:notesMasterIdLst>
    <p:notesMasterId r:id="rId44"/>
  </p:notesMasterIdLst>
  <p:sldIdLst>
    <p:sldId id="260" r:id="rId3"/>
    <p:sldId id="258" r:id="rId4"/>
    <p:sldId id="305" r:id="rId5"/>
    <p:sldId id="306" r:id="rId6"/>
    <p:sldId id="259" r:id="rId7"/>
    <p:sldId id="307" r:id="rId8"/>
    <p:sldId id="308" r:id="rId9"/>
    <p:sldId id="274" r:id="rId10"/>
    <p:sldId id="277" r:id="rId11"/>
    <p:sldId id="278" r:id="rId12"/>
    <p:sldId id="294" r:id="rId13"/>
    <p:sldId id="295" r:id="rId14"/>
    <p:sldId id="264" r:id="rId15"/>
    <p:sldId id="275" r:id="rId16"/>
    <p:sldId id="276" r:id="rId17"/>
    <p:sldId id="265" r:id="rId18"/>
    <p:sldId id="300" r:id="rId19"/>
    <p:sldId id="297" r:id="rId20"/>
    <p:sldId id="296" r:id="rId21"/>
    <p:sldId id="301" r:id="rId22"/>
    <p:sldId id="302" r:id="rId23"/>
    <p:sldId id="298" r:id="rId24"/>
    <p:sldId id="266" r:id="rId25"/>
    <p:sldId id="267" r:id="rId26"/>
    <p:sldId id="273" r:id="rId27"/>
    <p:sldId id="269" r:id="rId28"/>
    <p:sldId id="270" r:id="rId29"/>
    <p:sldId id="271" r:id="rId30"/>
    <p:sldId id="280" r:id="rId31"/>
    <p:sldId id="272" r:id="rId32"/>
    <p:sldId id="286" r:id="rId33"/>
    <p:sldId id="288" r:id="rId34"/>
    <p:sldId id="292" r:id="rId35"/>
    <p:sldId id="287" r:id="rId36"/>
    <p:sldId id="291" r:id="rId37"/>
    <p:sldId id="281" r:id="rId38"/>
    <p:sldId id="284" r:id="rId39"/>
    <p:sldId id="309" r:id="rId40"/>
    <p:sldId id="290" r:id="rId41"/>
    <p:sldId id="310"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3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6375805297065141E-2"/>
          <c:y val="6.8431997136721545E-2"/>
          <c:w val="0.79627874015748035"/>
          <c:h val="0.66714316392269146"/>
        </c:manualLayout>
      </c:layout>
      <c:barChart>
        <c:barDir val="col"/>
        <c:grouping val="clustered"/>
        <c:varyColors val="0"/>
        <c:ser>
          <c:idx val="0"/>
          <c:order val="0"/>
          <c:tx>
            <c:strRef>
              <c:f>Sheet1!$B$1</c:f>
              <c:strCache>
                <c:ptCount val="1"/>
                <c:pt idx="0">
                  <c:v>2000</c:v>
                </c:pt>
              </c:strCache>
            </c:strRef>
          </c:tx>
          <c:invertIfNegative val="0"/>
          <c:dLbls>
            <c:dLbl>
              <c:idx val="2"/>
              <c:layout>
                <c:manualLayout>
                  <c:x val="-1.0802469135802469E-2"/>
                  <c:y val="0"/>
                </c:manualLayout>
              </c:layout>
              <c:showLegendKey val="0"/>
              <c:showVal val="1"/>
              <c:showCatName val="0"/>
              <c:showSerName val="0"/>
              <c:showPercent val="0"/>
              <c:showBubbleSize val="0"/>
            </c:dLbl>
            <c:dLbl>
              <c:idx val="5"/>
              <c:layout>
                <c:manualLayout>
                  <c:x val="-1.0802469135802469E-2"/>
                  <c:y val="0"/>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Below 50%</c:v>
                </c:pt>
                <c:pt idx="1">
                  <c:v>50-99%</c:v>
                </c:pt>
                <c:pt idx="2">
                  <c:v>100-199%</c:v>
                </c:pt>
                <c:pt idx="3">
                  <c:v>200-399%</c:v>
                </c:pt>
                <c:pt idx="4">
                  <c:v>400-599%</c:v>
                </c:pt>
                <c:pt idx="5">
                  <c:v>600 and above</c:v>
                </c:pt>
              </c:strCache>
            </c:strRef>
          </c:cat>
          <c:val>
            <c:numRef>
              <c:f>Sheet1!$B$2:$B$7</c:f>
              <c:numCache>
                <c:formatCode>General</c:formatCode>
                <c:ptCount val="6"/>
                <c:pt idx="0">
                  <c:v>6.7</c:v>
                </c:pt>
                <c:pt idx="1">
                  <c:v>9.5</c:v>
                </c:pt>
                <c:pt idx="2">
                  <c:v>21.4</c:v>
                </c:pt>
                <c:pt idx="3">
                  <c:v>33.799999999999997</c:v>
                </c:pt>
                <c:pt idx="4">
                  <c:v>16.3</c:v>
                </c:pt>
                <c:pt idx="5">
                  <c:v>12.4</c:v>
                </c:pt>
              </c:numCache>
            </c:numRef>
          </c:val>
        </c:ser>
        <c:ser>
          <c:idx val="1"/>
          <c:order val="1"/>
          <c:tx>
            <c:strRef>
              <c:f>Sheet1!$C$1</c:f>
              <c:strCache>
                <c:ptCount val="1"/>
                <c:pt idx="0">
                  <c:v>2010</c:v>
                </c:pt>
              </c:strCache>
            </c:strRef>
          </c:tx>
          <c:invertIfNegative val="0"/>
          <c:dLbls>
            <c:dLbl>
              <c:idx val="3"/>
              <c:layout>
                <c:manualLayout>
                  <c:x val="1.0802469135802469E-2"/>
                  <c:y val="2.2577735895996046E-17"/>
                </c:manualLayout>
              </c:layout>
              <c:showLegendKey val="0"/>
              <c:showVal val="1"/>
              <c:showCatName val="0"/>
              <c:showSerName val="0"/>
              <c:showPercent val="0"/>
              <c:showBubbleSize val="0"/>
            </c:dLbl>
            <c:dLbl>
              <c:idx val="4"/>
              <c:layout>
                <c:manualLayout>
                  <c:x val="7.716049382716049E-3"/>
                  <c:y val="4.9261083743842365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Below 50%</c:v>
                </c:pt>
                <c:pt idx="1">
                  <c:v>50-99%</c:v>
                </c:pt>
                <c:pt idx="2">
                  <c:v>100-199%</c:v>
                </c:pt>
                <c:pt idx="3">
                  <c:v>200-399%</c:v>
                </c:pt>
                <c:pt idx="4">
                  <c:v>400-599%</c:v>
                </c:pt>
                <c:pt idx="5">
                  <c:v>600 and above</c:v>
                </c:pt>
              </c:strCache>
            </c:strRef>
          </c:cat>
          <c:val>
            <c:numRef>
              <c:f>Sheet1!$C$2:$C$7</c:f>
              <c:numCache>
                <c:formatCode>General</c:formatCode>
                <c:ptCount val="6"/>
                <c:pt idx="0">
                  <c:v>9.9</c:v>
                </c:pt>
                <c:pt idx="1">
                  <c:v>12.1</c:v>
                </c:pt>
                <c:pt idx="2">
                  <c:v>21.6</c:v>
                </c:pt>
                <c:pt idx="3">
                  <c:v>29.4</c:v>
                </c:pt>
                <c:pt idx="4">
                  <c:v>14.6</c:v>
                </c:pt>
                <c:pt idx="5">
                  <c:v>12.4</c:v>
                </c:pt>
              </c:numCache>
            </c:numRef>
          </c:val>
        </c:ser>
        <c:dLbls>
          <c:showLegendKey val="0"/>
          <c:showVal val="0"/>
          <c:showCatName val="0"/>
          <c:showSerName val="0"/>
          <c:showPercent val="0"/>
          <c:showBubbleSize val="0"/>
        </c:dLbls>
        <c:gapWidth val="150"/>
        <c:axId val="96356608"/>
        <c:axId val="96374784"/>
      </c:barChart>
      <c:catAx>
        <c:axId val="96356608"/>
        <c:scaling>
          <c:orientation val="minMax"/>
        </c:scaling>
        <c:delete val="0"/>
        <c:axPos val="b"/>
        <c:numFmt formatCode="0%" sourceLinked="0"/>
        <c:majorTickMark val="none"/>
        <c:minorTickMark val="none"/>
        <c:tickLblPos val="nextTo"/>
        <c:txPr>
          <a:bodyPr/>
          <a:lstStyle/>
          <a:p>
            <a:pPr>
              <a:defRPr sz="1400" baseline="0">
                <a:solidFill>
                  <a:schemeClr val="bg1"/>
                </a:solidFill>
              </a:defRPr>
            </a:pPr>
            <a:endParaRPr lang="en-US"/>
          </a:p>
        </c:txPr>
        <c:crossAx val="96374784"/>
        <c:crosses val="autoZero"/>
        <c:auto val="1"/>
        <c:lblAlgn val="ctr"/>
        <c:lblOffset val="100"/>
        <c:noMultiLvlLbl val="0"/>
      </c:catAx>
      <c:valAx>
        <c:axId val="96374784"/>
        <c:scaling>
          <c:orientation val="minMax"/>
        </c:scaling>
        <c:delete val="0"/>
        <c:axPos val="l"/>
        <c:majorGridlines/>
        <c:numFmt formatCode="General" sourceLinked="1"/>
        <c:majorTickMark val="none"/>
        <c:minorTickMark val="none"/>
        <c:tickLblPos val="nextTo"/>
        <c:txPr>
          <a:bodyPr/>
          <a:lstStyle/>
          <a:p>
            <a:pPr>
              <a:defRPr baseline="0">
                <a:solidFill>
                  <a:schemeClr val="bg1"/>
                </a:solidFill>
              </a:defRPr>
            </a:pPr>
            <a:endParaRPr lang="en-US"/>
          </a:p>
        </c:txPr>
        <c:crossAx val="96356608"/>
        <c:crosses val="autoZero"/>
        <c:crossBetween val="between"/>
      </c:valAx>
      <c:spPr>
        <a:solidFill>
          <a:schemeClr val="bg1"/>
        </a:solidFill>
      </c:spPr>
    </c:plotArea>
    <c:legend>
      <c:legendPos val="r"/>
      <c:layout/>
      <c:overlay val="0"/>
      <c:txPr>
        <a:bodyPr/>
        <a:lstStyle/>
        <a:p>
          <a:pPr>
            <a:defRPr baseline="0">
              <a:solidFill>
                <a:schemeClr val="bg1"/>
              </a:solidFill>
            </a:defRPr>
          </a:pPr>
          <a:endParaRPr lang="en-US"/>
        </a:p>
      </c:txPr>
    </c:legend>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007616984733203E-2"/>
          <c:y val="5.8412162162162162E-2"/>
          <c:w val="0.76175964743616764"/>
          <c:h val="0.7703822621834433"/>
        </c:manualLayout>
      </c:layout>
      <c:barChart>
        <c:barDir val="col"/>
        <c:grouping val="clustered"/>
        <c:varyColors val="0"/>
        <c:ser>
          <c:idx val="0"/>
          <c:order val="0"/>
          <c:tx>
            <c:strRef>
              <c:f>Sheet1!$B$1</c:f>
              <c:strCache>
                <c:ptCount val="1"/>
                <c:pt idx="0">
                  <c:v>2007</c:v>
                </c:pt>
              </c:strCache>
            </c:strRef>
          </c:tx>
          <c:invertIfNegative val="0"/>
          <c:cat>
            <c:strRef>
              <c:f>Sheet1!$A$2:$A$5</c:f>
              <c:strCache>
                <c:ptCount val="4"/>
                <c:pt idx="0">
                  <c:v>0 - 4 years</c:v>
                </c:pt>
                <c:pt idx="1">
                  <c:v>5 - 11 years</c:v>
                </c:pt>
                <c:pt idx="2">
                  <c:v>12 - 17 years</c:v>
                </c:pt>
                <c:pt idx="3">
                  <c:v>all under 18</c:v>
                </c:pt>
              </c:strCache>
            </c:strRef>
          </c:cat>
          <c:val>
            <c:numRef>
              <c:f>Sheet1!$B$2:$B$5</c:f>
              <c:numCache>
                <c:formatCode>General</c:formatCode>
                <c:ptCount val="4"/>
                <c:pt idx="0">
                  <c:v>3.8</c:v>
                </c:pt>
                <c:pt idx="1">
                  <c:v>5.6</c:v>
                </c:pt>
                <c:pt idx="2">
                  <c:v>6.4</c:v>
                </c:pt>
                <c:pt idx="3">
                  <c:v>5.4</c:v>
                </c:pt>
              </c:numCache>
            </c:numRef>
          </c:val>
        </c:ser>
        <c:ser>
          <c:idx val="1"/>
          <c:order val="1"/>
          <c:tx>
            <c:strRef>
              <c:f>Sheet1!$C$1</c:f>
              <c:strCache>
                <c:ptCount val="1"/>
                <c:pt idx="0">
                  <c:v>2008</c:v>
                </c:pt>
              </c:strCache>
            </c:strRef>
          </c:tx>
          <c:invertIfNegative val="0"/>
          <c:cat>
            <c:strRef>
              <c:f>Sheet1!$A$2:$A$5</c:f>
              <c:strCache>
                <c:ptCount val="4"/>
                <c:pt idx="0">
                  <c:v>0 - 4 years</c:v>
                </c:pt>
                <c:pt idx="1">
                  <c:v>5 - 11 years</c:v>
                </c:pt>
                <c:pt idx="2">
                  <c:v>12 - 17 years</c:v>
                </c:pt>
                <c:pt idx="3">
                  <c:v>all under 18</c:v>
                </c:pt>
              </c:strCache>
            </c:strRef>
          </c:cat>
          <c:val>
            <c:numRef>
              <c:f>Sheet1!$C$2:$C$5</c:f>
              <c:numCache>
                <c:formatCode>General</c:formatCode>
                <c:ptCount val="4"/>
                <c:pt idx="0">
                  <c:v>3.3</c:v>
                </c:pt>
                <c:pt idx="1">
                  <c:v>4.9000000000000004</c:v>
                </c:pt>
                <c:pt idx="2">
                  <c:v>5.7</c:v>
                </c:pt>
                <c:pt idx="3">
                  <c:v>4.7</c:v>
                </c:pt>
              </c:numCache>
            </c:numRef>
          </c:val>
        </c:ser>
        <c:ser>
          <c:idx val="2"/>
          <c:order val="2"/>
          <c:tx>
            <c:strRef>
              <c:f>Sheet1!$D$1</c:f>
              <c:strCache>
                <c:ptCount val="1"/>
                <c:pt idx="0">
                  <c:v>2009</c:v>
                </c:pt>
              </c:strCache>
            </c:strRef>
          </c:tx>
          <c:invertIfNegative val="0"/>
          <c:cat>
            <c:strRef>
              <c:f>Sheet1!$A$2:$A$5</c:f>
              <c:strCache>
                <c:ptCount val="4"/>
                <c:pt idx="0">
                  <c:v>0 - 4 years</c:v>
                </c:pt>
                <c:pt idx="1">
                  <c:v>5 - 11 years</c:v>
                </c:pt>
                <c:pt idx="2">
                  <c:v>12 - 17 years</c:v>
                </c:pt>
                <c:pt idx="3">
                  <c:v>all under 18</c:v>
                </c:pt>
              </c:strCache>
            </c:strRef>
          </c:cat>
          <c:val>
            <c:numRef>
              <c:f>Sheet1!$D$2:$D$5</c:f>
              <c:numCache>
                <c:formatCode>General</c:formatCode>
                <c:ptCount val="4"/>
                <c:pt idx="0">
                  <c:v>3.4</c:v>
                </c:pt>
                <c:pt idx="1">
                  <c:v>4.7</c:v>
                </c:pt>
                <c:pt idx="2">
                  <c:v>6.9</c:v>
                </c:pt>
                <c:pt idx="3">
                  <c:v>5</c:v>
                </c:pt>
              </c:numCache>
            </c:numRef>
          </c:val>
        </c:ser>
        <c:ser>
          <c:idx val="3"/>
          <c:order val="3"/>
          <c:tx>
            <c:strRef>
              <c:f>Sheet1!$E$1</c:f>
              <c:strCache>
                <c:ptCount val="1"/>
                <c:pt idx="0">
                  <c:v>2010</c:v>
                </c:pt>
              </c:strCache>
            </c:strRef>
          </c:tx>
          <c:invertIfNegative val="0"/>
          <c:dLbls>
            <c:dLbl>
              <c:idx val="0"/>
              <c:layout>
                <c:manualLayout>
                  <c:x val="1.5948325273359498E-2"/>
                  <c:y val="3.3783783783783786E-3"/>
                </c:manualLayout>
              </c:layout>
              <c:showLegendKey val="0"/>
              <c:showVal val="1"/>
              <c:showCatName val="0"/>
              <c:showSerName val="0"/>
              <c:showPercent val="0"/>
              <c:showBubbleSize val="0"/>
            </c:dLbl>
            <c:dLbl>
              <c:idx val="1"/>
              <c:layout>
                <c:manualLayout>
                  <c:x val="1.8226657455267997E-2"/>
                  <c:y val="1.0135135135135136E-2"/>
                </c:manualLayout>
              </c:layout>
              <c:showLegendKey val="0"/>
              <c:showVal val="1"/>
              <c:showCatName val="0"/>
              <c:showSerName val="0"/>
              <c:showPercent val="0"/>
              <c:showBubbleSize val="0"/>
            </c:dLbl>
            <c:dLbl>
              <c:idx val="2"/>
              <c:layout>
                <c:manualLayout>
                  <c:x val="1.822665745526808E-2"/>
                  <c:y val="1.0135135135135136E-2"/>
                </c:manualLayout>
              </c:layout>
              <c:showLegendKey val="0"/>
              <c:showVal val="1"/>
              <c:showCatName val="0"/>
              <c:showSerName val="0"/>
              <c:showPercent val="0"/>
              <c:showBubbleSize val="0"/>
            </c:dLbl>
            <c:dLbl>
              <c:idx val="3"/>
              <c:layout>
                <c:manualLayout>
                  <c:x val="1.8226657455267997E-2"/>
                  <c:y val="6.7567567567567571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0 - 4 years</c:v>
                </c:pt>
                <c:pt idx="1">
                  <c:v>5 - 11 years</c:v>
                </c:pt>
                <c:pt idx="2">
                  <c:v>12 - 17 years</c:v>
                </c:pt>
                <c:pt idx="3">
                  <c:v>all under 18</c:v>
                </c:pt>
              </c:strCache>
            </c:strRef>
          </c:cat>
          <c:val>
            <c:numRef>
              <c:f>Sheet1!$E$2:$E$5</c:f>
              <c:numCache>
                <c:formatCode>General</c:formatCode>
                <c:ptCount val="4"/>
                <c:pt idx="0">
                  <c:v>2.2999999999999998</c:v>
                </c:pt>
                <c:pt idx="1">
                  <c:v>3.6</c:v>
                </c:pt>
                <c:pt idx="2">
                  <c:v>4.4000000000000004</c:v>
                </c:pt>
                <c:pt idx="3">
                  <c:v>3.5</c:v>
                </c:pt>
              </c:numCache>
            </c:numRef>
          </c:val>
        </c:ser>
        <c:dLbls>
          <c:showLegendKey val="0"/>
          <c:showVal val="0"/>
          <c:showCatName val="0"/>
          <c:showSerName val="0"/>
          <c:showPercent val="0"/>
          <c:showBubbleSize val="0"/>
        </c:dLbls>
        <c:gapWidth val="150"/>
        <c:axId val="97683328"/>
        <c:axId val="97684864"/>
      </c:barChart>
      <c:catAx>
        <c:axId val="97683328"/>
        <c:scaling>
          <c:orientation val="minMax"/>
        </c:scaling>
        <c:delete val="0"/>
        <c:axPos val="b"/>
        <c:majorTickMark val="out"/>
        <c:minorTickMark val="none"/>
        <c:tickLblPos val="nextTo"/>
        <c:txPr>
          <a:bodyPr/>
          <a:lstStyle/>
          <a:p>
            <a:pPr>
              <a:defRPr sz="1600"/>
            </a:pPr>
            <a:endParaRPr lang="en-US"/>
          </a:p>
        </c:txPr>
        <c:crossAx val="97684864"/>
        <c:crosses val="autoZero"/>
        <c:auto val="1"/>
        <c:lblAlgn val="ctr"/>
        <c:lblOffset val="100"/>
        <c:noMultiLvlLbl val="0"/>
      </c:catAx>
      <c:valAx>
        <c:axId val="97684864"/>
        <c:scaling>
          <c:orientation val="minMax"/>
          <c:max val="20"/>
        </c:scaling>
        <c:delete val="0"/>
        <c:axPos val="l"/>
        <c:majorGridlines/>
        <c:numFmt formatCode="General" sourceLinked="1"/>
        <c:majorTickMark val="out"/>
        <c:minorTickMark val="none"/>
        <c:tickLblPos val="nextTo"/>
        <c:txPr>
          <a:bodyPr/>
          <a:lstStyle/>
          <a:p>
            <a:pPr>
              <a:defRPr sz="1600"/>
            </a:pPr>
            <a:endParaRPr lang="en-US"/>
          </a:p>
        </c:txPr>
        <c:crossAx val="97683328"/>
        <c:crosses val="autoZero"/>
        <c:crossBetween val="between"/>
        <c:majorUnit val="2"/>
      </c:valAx>
    </c:plotArea>
    <c:legend>
      <c:legendPos val="r"/>
      <c:layout/>
      <c:overlay val="0"/>
      <c:txPr>
        <a:bodyPr/>
        <a:lstStyle/>
        <a:p>
          <a:pPr>
            <a:defRPr sz="14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0.23148</cdr:x>
      <cdr:y>0.82266</cdr:y>
    </cdr:from>
    <cdr:to>
      <cdr:x>0.34259</cdr:x>
      <cdr:y>1</cdr:y>
    </cdr:to>
    <cdr:sp macro="" textlink="">
      <cdr:nvSpPr>
        <cdr:cNvPr id="3" name="TextBox 2"/>
        <cdr:cNvSpPr txBox="1"/>
      </cdr:nvSpPr>
      <cdr:spPr>
        <a:xfrm xmlns:a="http://schemas.openxmlformats.org/drawingml/2006/main">
          <a:off x="1905000" y="4953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0.11383</cdr:x>
      <cdr:y>0.86083</cdr:y>
    </cdr:from>
    <cdr:to>
      <cdr:x>0.887</cdr:x>
      <cdr:y>0.93034</cdr:y>
    </cdr:to>
    <cdr:sp macro="" textlink="">
      <cdr:nvSpPr>
        <cdr:cNvPr id="4" name="TextBox 3"/>
        <cdr:cNvSpPr txBox="1"/>
      </cdr:nvSpPr>
      <cdr:spPr>
        <a:xfrm xmlns:a="http://schemas.openxmlformats.org/drawingml/2006/main">
          <a:off x="815377" y="3812059"/>
          <a:ext cx="553805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chemeClr val="bg1"/>
              </a:solidFill>
              <a:effectLst>
                <a:outerShdw blurRad="38100" dist="38100" dir="2700000" algn="tl">
                  <a:srgbClr val="000000">
                    <a:alpha val="43137"/>
                  </a:srgbClr>
                </a:outerShdw>
              </a:effectLst>
            </a:rPr>
            <a:t>Source:  Annie E. Casey Foundation, 2012 Kids Count Data Book</a:t>
          </a:r>
          <a:endParaRPr lang="en-US" sz="1400" b="1" dirty="0">
            <a:solidFill>
              <a:schemeClr val="bg1"/>
            </a:solidFill>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4F347-208E-47B8-9791-650041979480}" type="datetimeFigureOut">
              <a:rPr lang="en-US" smtClean="0"/>
              <a:t>6/12/2013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726047-169B-4D0B-9F1B-47E63CCF9B96}" type="slidenum">
              <a:rPr lang="en-US" smtClean="0"/>
              <a:t>‹#›</a:t>
            </a:fld>
            <a:endParaRPr lang="en-US"/>
          </a:p>
        </p:txBody>
      </p:sp>
    </p:spTree>
    <p:extLst>
      <p:ext uri="{BB962C8B-B14F-4D97-AF65-F5344CB8AC3E}">
        <p14:creationId xmlns:p14="http://schemas.microsoft.com/office/powerpoint/2010/main" val="178644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pitchFamily="34" charset="-128"/>
              </a:defRPr>
            </a:lvl1pPr>
            <a:lvl2pPr marL="720067" indent="-276949" eaLnBrk="0" hangingPunct="0">
              <a:defRPr sz="2300">
                <a:solidFill>
                  <a:schemeClr val="tx1"/>
                </a:solidFill>
                <a:latin typeface="Arial" charset="0"/>
                <a:ea typeface="ＭＳ Ｐゴシック" pitchFamily="34" charset="-128"/>
              </a:defRPr>
            </a:lvl2pPr>
            <a:lvl3pPr marL="1107796" indent="-221559" eaLnBrk="0" hangingPunct="0">
              <a:defRPr sz="2300">
                <a:solidFill>
                  <a:schemeClr val="tx1"/>
                </a:solidFill>
                <a:latin typeface="Arial" charset="0"/>
                <a:ea typeface="ＭＳ Ｐゴシック" pitchFamily="34" charset="-128"/>
              </a:defRPr>
            </a:lvl3pPr>
            <a:lvl4pPr marL="1550914" indent="-221559" eaLnBrk="0" hangingPunct="0">
              <a:defRPr sz="2300">
                <a:solidFill>
                  <a:schemeClr val="tx1"/>
                </a:solidFill>
                <a:latin typeface="Arial" charset="0"/>
                <a:ea typeface="ＭＳ Ｐゴシック" pitchFamily="34" charset="-128"/>
              </a:defRPr>
            </a:lvl4pPr>
            <a:lvl5pPr marL="1994032" indent="-221559" eaLnBrk="0" hangingPunct="0">
              <a:defRPr sz="2300">
                <a:solidFill>
                  <a:schemeClr val="tx1"/>
                </a:solidFill>
                <a:latin typeface="Arial" charset="0"/>
                <a:ea typeface="ＭＳ Ｐゴシック" pitchFamily="34" charset="-128"/>
              </a:defRPr>
            </a:lvl5pPr>
            <a:lvl6pPr marL="2437150" indent="-221559" eaLnBrk="0" fontAlgn="base" hangingPunct="0">
              <a:spcBef>
                <a:spcPct val="0"/>
              </a:spcBef>
              <a:spcAft>
                <a:spcPct val="0"/>
              </a:spcAft>
              <a:defRPr sz="2300">
                <a:solidFill>
                  <a:schemeClr val="tx1"/>
                </a:solidFill>
                <a:latin typeface="Arial" charset="0"/>
                <a:ea typeface="ＭＳ Ｐゴシック" pitchFamily="34" charset="-128"/>
              </a:defRPr>
            </a:lvl6pPr>
            <a:lvl7pPr marL="2880269" indent="-221559" eaLnBrk="0" fontAlgn="base" hangingPunct="0">
              <a:spcBef>
                <a:spcPct val="0"/>
              </a:spcBef>
              <a:spcAft>
                <a:spcPct val="0"/>
              </a:spcAft>
              <a:defRPr sz="2300">
                <a:solidFill>
                  <a:schemeClr val="tx1"/>
                </a:solidFill>
                <a:latin typeface="Arial" charset="0"/>
                <a:ea typeface="ＭＳ Ｐゴシック" pitchFamily="34" charset="-128"/>
              </a:defRPr>
            </a:lvl7pPr>
            <a:lvl8pPr marL="3323387" indent="-221559" eaLnBrk="0" fontAlgn="base" hangingPunct="0">
              <a:spcBef>
                <a:spcPct val="0"/>
              </a:spcBef>
              <a:spcAft>
                <a:spcPct val="0"/>
              </a:spcAft>
              <a:defRPr sz="2300">
                <a:solidFill>
                  <a:schemeClr val="tx1"/>
                </a:solidFill>
                <a:latin typeface="Arial" charset="0"/>
                <a:ea typeface="ＭＳ Ｐゴシック" pitchFamily="34" charset="-128"/>
              </a:defRPr>
            </a:lvl8pPr>
            <a:lvl9pPr marL="3766505" indent="-221559"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defRPr/>
            </a:pPr>
            <a:fld id="{8EBDFDCB-D266-42CD-8C9D-E8BE4AACA29D}" type="slidenum">
              <a:rPr lang="en-US" sz="1200">
                <a:solidFill>
                  <a:prstClr val="black"/>
                </a:solidFill>
                <a:latin typeface="Times New Roman" pitchFamily="18" charset="0"/>
              </a:rPr>
              <a:pPr eaLnBrk="1" hangingPunct="1">
                <a:defRPr/>
              </a:pPr>
              <a:t>16</a:t>
            </a:fld>
            <a:endParaRPr lang="en-US" sz="120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1" y="2492377"/>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2"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pPr>
              <a:defRPr/>
            </a:pPr>
            <a:fld id="{D0F34B3F-68BC-4283-997D-80B0F18ACA63}" type="slidenum">
              <a:rPr lang="en-US" altLang="en-US" smtClean="0">
                <a:solidFill>
                  <a:srgbClr val="000000"/>
                </a:solidFill>
              </a:rPr>
              <a:pPr>
                <a:defRPr/>
              </a:pPr>
              <a:t>‹#›</a:t>
            </a:fld>
            <a:endParaRPr lang="en-US" altLang="en-US">
              <a:solidFill>
                <a:srgbClr val="000000"/>
              </a:solidFill>
            </a:endParaRPr>
          </a:p>
        </p:txBody>
      </p:sp>
      <p:sp>
        <p:nvSpPr>
          <p:cNvPr id="6" name="Date Placeholder 3"/>
          <p:cNvSpPr>
            <a:spLocks noGrp="1"/>
          </p:cNvSpPr>
          <p:nvPr>
            <p:ph type="dt" sz="half" idx="11"/>
          </p:nvPr>
        </p:nvSpPr>
        <p:spPr/>
        <p:txBody>
          <a:bodyPr/>
          <a:lstStyle>
            <a:lvl1pPr>
              <a:defRPr/>
            </a:lvl1pPr>
          </a:lstStyle>
          <a:p>
            <a:pPr>
              <a:defRPr/>
            </a:pPr>
            <a:fld id="{AB50F4A5-3108-4448-9DEA-27BC8C7720A6}" type="datetimeFigureOut">
              <a:rPr lang="en-US" smtClean="0">
                <a:solidFill>
                  <a:srgbClr val="000000"/>
                </a:solidFill>
              </a:rPr>
              <a:pPr>
                <a:defRPr/>
              </a:pPr>
              <a:t>6/12/2013</a:t>
            </a:fld>
            <a:endParaRPr lang="en-US" altLang="en-US">
              <a:solidFill>
                <a:srgbClr val="000000"/>
              </a:solidFill>
            </a:endParaRPr>
          </a:p>
        </p:txBody>
      </p:sp>
      <p:sp>
        <p:nvSpPr>
          <p:cNvPr id="7" name="Footer Placeholder 4"/>
          <p:cNvSpPr>
            <a:spLocks noGrp="1"/>
          </p:cNvSpPr>
          <p:nvPr>
            <p:ph type="ftr" sz="quarter" idx="12"/>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33671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B8B3AE71-DF6F-423B-B83C-AF9060885B71}" type="datetimeFigureOut">
              <a:rPr lang="en-US" smtClean="0">
                <a:solidFill>
                  <a:srgbClr val="000000"/>
                </a:solidFill>
              </a:rPr>
              <a:pPr>
                <a:defRPr/>
              </a:pPr>
              <a:t>6/12/2013</a:t>
            </a:fld>
            <a:endParaRPr lang="en-US" altLang="en-US">
              <a:solidFill>
                <a:srgbClr val="000000"/>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ltLang="en-US">
              <a:solidFill>
                <a:srgbClr val="000000"/>
              </a:solidFill>
            </a:endParaRPr>
          </a:p>
        </p:txBody>
      </p:sp>
      <p:sp>
        <p:nvSpPr>
          <p:cNvPr id="5" name="Slide Number Placeholder 3"/>
          <p:cNvSpPr>
            <a:spLocks noGrp="1"/>
          </p:cNvSpPr>
          <p:nvPr>
            <p:ph type="sldNum" sz="quarter" idx="12"/>
          </p:nvPr>
        </p:nvSpPr>
        <p:spPr/>
        <p:txBody>
          <a:bodyPr/>
          <a:lstStyle>
            <a:lvl1pPr>
              <a:defRPr/>
            </a:lvl1pPr>
          </a:lstStyle>
          <a:p>
            <a:pPr>
              <a:defRPr/>
            </a:pPr>
            <a:fld id="{35EE7F75-D32D-42D5-B928-518420E520D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088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90"/>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E7B99D7-B4F0-4A4E-A642-C5C98AA1FDA7}" type="datetimeFigureOut">
              <a:rPr lang="en-US" smtClean="0">
                <a:solidFill>
                  <a:srgbClr val="000000"/>
                </a:solidFill>
              </a:rPr>
              <a:pPr>
                <a:defRPr/>
              </a:pPr>
              <a:t>6/12/2013</a:t>
            </a:fld>
            <a:endParaRPr lang="en-US" altLang="en-US">
              <a:solidFill>
                <a:srgbClr val="000000"/>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ltLang="en-US">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2C9BCDFF-97B6-4573-833E-C477639D9CEC}"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1361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4"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defRPr/>
            </a:pPr>
            <a:fld id="{08DF98D3-5862-4A41-B601-E40F6C1FCB13}" type="datetimeFigureOut">
              <a:rPr lang="en-US" smtClean="0">
                <a:solidFill>
                  <a:srgbClr val="000000"/>
                </a:solidFill>
              </a:rPr>
              <a:pPr>
                <a:defRPr/>
              </a:pPr>
              <a:t>6/12/2013</a:t>
            </a:fld>
            <a:endParaRPr lang="en-US" altLang="en-US">
              <a:solidFill>
                <a:srgbClr val="000000"/>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defRPr/>
            </a:pPr>
            <a:endParaRPr lang="en-US" altLang="en-US">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B065DAE5-9990-4EC3-AE4A-0A002911855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1331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201"/>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fontAlgn="base">
              <a:spcBef>
                <a:spcPct val="0"/>
              </a:spcBef>
              <a:spcAft>
                <a:spcPct val="0"/>
              </a:spcAft>
              <a:defRPr/>
            </a:pPr>
            <a:fld id="{C4515534-FB39-4E3E-9A2E-1CEB239CAF8F}" type="datetimeFigureOut">
              <a:rPr lang="en-US" smtClean="0">
                <a:solidFill>
                  <a:srgbClr val="000000"/>
                </a:solidFill>
              </a:rPr>
              <a:pPr fontAlgn="base">
                <a:spcBef>
                  <a:spcPct val="0"/>
                </a:spcBef>
                <a:spcAft>
                  <a:spcPct val="0"/>
                </a:spcAft>
                <a:defRPr/>
              </a:pPr>
              <a:t>6/12/2013</a:t>
            </a:fld>
            <a:endParaRPr lang="en-US" altLang="en-US">
              <a:solidFill>
                <a:srgbClr val="000000"/>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5A5DDDAC-009C-4003-817D-54E7A405D60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67365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9"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5" y="4827495"/>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fontAlgn="base">
              <a:spcBef>
                <a:spcPct val="0"/>
              </a:spcBef>
              <a:spcAft>
                <a:spcPct val="0"/>
              </a:spcAft>
              <a:defRPr/>
            </a:pPr>
            <a:fld id="{C4515534-FB39-4E3E-9A2E-1CEB239CAF8F}" type="datetimeFigureOut">
              <a:rPr lang="en-US" smtClean="0">
                <a:solidFill>
                  <a:srgbClr val="000000"/>
                </a:solidFill>
              </a:rPr>
              <a:pPr fontAlgn="base">
                <a:spcBef>
                  <a:spcPct val="0"/>
                </a:spcBef>
                <a:spcAft>
                  <a:spcPct val="0"/>
                </a:spcAft>
                <a:defRPr/>
              </a:pPr>
              <a:t>6/12/2013</a:t>
            </a:fld>
            <a:endParaRPr lang="en-US" altLang="en-US">
              <a:solidFill>
                <a:srgbClr val="000000"/>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5A5DDDAC-009C-4003-817D-54E7A405D60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4650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9BBB64D9-CBF0-4A14-8A2B-0069CC39860D}" type="datetimeFigureOut">
              <a:rPr lang="en-US" smtClean="0">
                <a:solidFill>
                  <a:srgbClr val="000000"/>
                </a:solidFill>
              </a:rPr>
              <a:pPr>
                <a:defRPr/>
              </a:pPr>
              <a:t>6/12/2013</a:t>
            </a:fld>
            <a:endParaRPr lang="en-US" alt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5F9E4F1A-B608-4773-A949-8035A61AC23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2649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6"/>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7AE2EA87-27D1-4546-80DC-058909C7FD0B}" type="datetimeFigureOut">
              <a:rPr lang="en-US" smtClean="0">
                <a:solidFill>
                  <a:srgbClr val="000000"/>
                </a:solidFill>
              </a:rPr>
              <a:pPr>
                <a:defRPr/>
              </a:pPr>
              <a:t>6/12/2013</a:t>
            </a:fld>
            <a:endParaRPr lang="en-US" alt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2482BC8E-10D4-4438-9976-3D4EF8873FCD}"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0289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pPr fontAlgn="base">
              <a:spcBef>
                <a:spcPct val="0"/>
              </a:spcBef>
              <a:spcAft>
                <a:spcPct val="0"/>
              </a:spcAft>
              <a:defRPr/>
            </a:pPr>
            <a:fld id="{C4515534-FB39-4E3E-9A2E-1CEB239CAF8F}" type="datetimeFigureOut">
              <a:rPr lang="en-US" smtClean="0">
                <a:solidFill>
                  <a:srgbClr val="000000"/>
                </a:solidFill>
              </a:rPr>
              <a:pPr fontAlgn="base">
                <a:spcBef>
                  <a:spcPct val="0"/>
                </a:spcBef>
                <a:spcAft>
                  <a:spcPct val="0"/>
                </a:spcAft>
                <a:defRPr/>
              </a:pPr>
              <a:t>6/12/2013</a:t>
            </a:fld>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fontAlgn="base">
              <a:spcBef>
                <a:spcPct val="0"/>
              </a:spcBef>
              <a:spcAft>
                <a:spcPct val="0"/>
              </a:spcAft>
              <a:defRPr/>
            </a:pPr>
            <a:fld id="{5A5DDDAC-009C-4003-817D-54E7A405D60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33957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smtClean="0"/>
            </a:lvl1pPr>
          </a:lstStyle>
          <a:p>
            <a:pPr fontAlgn="base">
              <a:spcBef>
                <a:spcPct val="0"/>
              </a:spcBef>
              <a:spcAft>
                <a:spcPct val="0"/>
              </a:spcAft>
              <a:defRPr/>
            </a:pPr>
            <a:fld id="{C4515534-FB39-4E3E-9A2E-1CEB239CAF8F}" type="datetimeFigureOut">
              <a:rPr lang="en-US" smtClean="0">
                <a:solidFill>
                  <a:srgbClr val="000000"/>
                </a:solidFill>
              </a:rPr>
              <a:pPr fontAlgn="base">
                <a:spcBef>
                  <a:spcPct val="0"/>
                </a:spcBef>
                <a:spcAft>
                  <a:spcPct val="0"/>
                </a:spcAft>
                <a:defRPr/>
              </a:pPr>
              <a:t>6/12/2013</a:t>
            </a:fld>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fontAlgn="base">
              <a:spcBef>
                <a:spcPct val="0"/>
              </a:spcBef>
              <a:spcAft>
                <a:spcPct val="0"/>
              </a:spcAft>
              <a:defRPr/>
            </a:pPr>
            <a:fld id="{5A5DDDAC-009C-4003-817D-54E7A405D60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5694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1" y="2492377"/>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2"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pPr>
              <a:defRPr/>
            </a:pPr>
            <a:fld id="{03942FE8-6E99-4D51-BEE7-BECB5BA4BA05}" type="slidenum">
              <a:rPr lang="en-US" altLang="en-US">
                <a:solidFill>
                  <a:srgbClr val="1B3861"/>
                </a:solidFill>
              </a:rPr>
              <a:pPr>
                <a:defRPr/>
              </a:pPr>
              <a:t>‹#›</a:t>
            </a:fld>
            <a:endParaRPr lang="en-US" altLang="en-US">
              <a:solidFill>
                <a:srgbClr val="1B3861"/>
              </a:solidFill>
            </a:endParaRPr>
          </a:p>
        </p:txBody>
      </p:sp>
      <p:sp>
        <p:nvSpPr>
          <p:cNvPr id="6" name="Date Placeholder 3"/>
          <p:cNvSpPr>
            <a:spLocks noGrp="1"/>
          </p:cNvSpPr>
          <p:nvPr>
            <p:ph type="dt" sz="half" idx="11"/>
          </p:nvPr>
        </p:nvSpPr>
        <p:spPr/>
        <p:txBody>
          <a:bodyPr/>
          <a:lstStyle>
            <a:lvl1pPr>
              <a:defRPr/>
            </a:lvl1pPr>
          </a:lstStyle>
          <a:p>
            <a:pPr>
              <a:defRPr/>
            </a:pPr>
            <a:fld id="{47007BC7-CD9F-480B-B1FB-812CF893E8FF}" type="datetimeFigureOut">
              <a:rPr lang="en-US">
                <a:solidFill>
                  <a:srgbClr val="38ABED"/>
                </a:solidFill>
              </a:rPr>
              <a:pPr>
                <a:defRPr/>
              </a:pPr>
              <a:t>6/12/2013</a:t>
            </a:fld>
            <a:endParaRPr lang="en-US" altLang="en-US">
              <a:solidFill>
                <a:srgbClr val="38ABED"/>
              </a:solidFill>
            </a:endParaRPr>
          </a:p>
        </p:txBody>
      </p:sp>
      <p:sp>
        <p:nvSpPr>
          <p:cNvPr id="7" name="Footer Placeholder 4"/>
          <p:cNvSpPr>
            <a:spLocks noGrp="1"/>
          </p:cNvSpPr>
          <p:nvPr>
            <p:ph type="ftr" sz="quarter" idx="12"/>
          </p:nvPr>
        </p:nvSpPr>
        <p:spPr/>
        <p:txBody>
          <a:bodyPr/>
          <a:lstStyle>
            <a:lvl1pPr>
              <a:defRPr/>
            </a:lvl1pPr>
          </a:lstStyle>
          <a:p>
            <a:pPr>
              <a:defRPr/>
            </a:pPr>
            <a:endParaRPr lang="en-US" altLang="en-US">
              <a:solidFill>
                <a:srgbClr val="38ABED"/>
              </a:solidFill>
            </a:endParaRPr>
          </a:p>
        </p:txBody>
      </p:sp>
    </p:spTree>
    <p:extLst>
      <p:ext uri="{BB962C8B-B14F-4D97-AF65-F5344CB8AC3E}">
        <p14:creationId xmlns:p14="http://schemas.microsoft.com/office/powerpoint/2010/main" val="279717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30F0804-3672-426A-A942-C00339B567E9}" type="datetimeFigureOut">
              <a:rPr lang="en-US" smtClean="0">
                <a:solidFill>
                  <a:srgbClr val="000000"/>
                </a:solidFill>
              </a:rPr>
              <a:pPr>
                <a:defRPr/>
              </a:pPr>
              <a:t>6/12/2013</a:t>
            </a:fld>
            <a:endParaRPr lang="en-US" alt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166DA739-240D-49B8-B7CA-E822E579C2A7}"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0395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F291862C-5F28-4BB3-BFA9-420CF832C0E6}" type="datetimeFigureOut">
              <a:rPr lang="en-US">
                <a:solidFill>
                  <a:srgbClr val="38ABED"/>
                </a:solidFill>
              </a:rPr>
              <a:pPr>
                <a:defRPr/>
              </a:pPr>
              <a:t>6/12/2013</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pPr>
              <a:defRPr/>
            </a:pPr>
            <a:fld id="{C928AE82-BC6A-4B37-957D-E0486E8913CD}"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2471697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2591362"/>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4" y="3950356"/>
            <a:ext cx="7583487" cy="1500187"/>
          </a:xfrm>
        </p:spPr>
        <p:txBody>
          <a:bodyPr/>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EEF3F1-B5AF-4A41-95F7-E6E6C80D7A68}" type="datetimeFigureOut">
              <a:rPr lang="en-US">
                <a:solidFill>
                  <a:srgbClr val="38ABED"/>
                </a:solidFill>
              </a:rPr>
              <a:pPr>
                <a:defRPr/>
              </a:pPr>
              <a:t>6/12/2013</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pPr>
              <a:defRPr/>
            </a:pPr>
            <a:fld id="{691A99FE-D998-4793-B9D9-A4C9EF1BBFA4}"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51081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6D723B40-9692-4744-A2BA-938E21DDF6DA}" type="datetimeFigureOut">
              <a:rPr lang="en-US">
                <a:solidFill>
                  <a:srgbClr val="38ABED"/>
                </a:solidFill>
              </a:rPr>
              <a:pPr>
                <a:defRPr/>
              </a:pPr>
              <a:t>6/12/2013</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BB6BB643-DF76-49E8-9DD3-A965EFDC5159}"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3053689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4"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201"/>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201"/>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fld id="{D0EC7C9B-1252-46EC-90D7-ED4DF5EBA946}" type="datetimeFigureOut">
              <a:rPr lang="en-US">
                <a:solidFill>
                  <a:srgbClr val="38ABED"/>
                </a:solidFill>
              </a:rPr>
              <a:pPr>
                <a:defRPr/>
              </a:pPr>
              <a:t>6/12/2013</a:t>
            </a:fld>
            <a:endParaRPr lang="en-US" altLang="en-US">
              <a:solidFill>
                <a:srgbClr val="38ABED"/>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ltLang="en-US">
              <a:solidFill>
                <a:srgbClr val="38ABED"/>
              </a:solidFill>
            </a:endParaRPr>
          </a:p>
        </p:txBody>
      </p:sp>
      <p:sp>
        <p:nvSpPr>
          <p:cNvPr id="14" name="Slide Number Placeholder 8"/>
          <p:cNvSpPr>
            <a:spLocks noGrp="1"/>
          </p:cNvSpPr>
          <p:nvPr>
            <p:ph type="sldNum" sz="quarter" idx="12"/>
          </p:nvPr>
        </p:nvSpPr>
        <p:spPr/>
        <p:txBody>
          <a:bodyPr/>
          <a:lstStyle>
            <a:lvl1pPr>
              <a:defRPr/>
            </a:lvl1pPr>
          </a:lstStyle>
          <a:p>
            <a:pPr>
              <a:defRPr/>
            </a:pPr>
            <a:fld id="{F4266A6E-A74C-4D08-B47A-B518976F7128}"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3927101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3"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pPr>
              <a:defRPr/>
            </a:pPr>
            <a:fld id="{98A137B8-59E4-42AC-B671-6E22A03E8853}" type="datetimeFigureOut">
              <a:rPr lang="en-US">
                <a:solidFill>
                  <a:srgbClr val="38ABED"/>
                </a:solidFill>
              </a:rPr>
              <a:pPr>
                <a:defRPr/>
              </a:pPr>
              <a:t>6/12/2013</a:t>
            </a:fld>
            <a:endParaRPr lang="en-US" altLang="en-US">
              <a:solidFill>
                <a:srgbClr val="38ABED"/>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ltLang="en-US">
              <a:solidFill>
                <a:srgbClr val="38ABED"/>
              </a:solidFill>
            </a:endParaRPr>
          </a:p>
        </p:txBody>
      </p:sp>
      <p:sp>
        <p:nvSpPr>
          <p:cNvPr id="8" name="Slide Number Placeholder 6"/>
          <p:cNvSpPr>
            <a:spLocks noGrp="1"/>
          </p:cNvSpPr>
          <p:nvPr>
            <p:ph type="sldNum" sz="quarter" idx="16"/>
          </p:nvPr>
        </p:nvSpPr>
        <p:spPr/>
        <p:txBody>
          <a:bodyPr/>
          <a:lstStyle>
            <a:lvl1pPr>
              <a:defRPr/>
            </a:lvl1pPr>
          </a:lstStyle>
          <a:p>
            <a:pPr>
              <a:defRPr/>
            </a:pPr>
            <a:fld id="{7980A592-5814-49B7-B95B-2BAC5F70CBB1}"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333499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a:defRPr/>
            </a:pPr>
            <a:fld id="{BD8D4AFD-3F2C-4162-BE93-6279C8C31664}" type="datetimeFigureOut">
              <a:rPr lang="en-US">
                <a:solidFill>
                  <a:srgbClr val="38ABED"/>
                </a:solidFill>
              </a:rPr>
              <a:pPr>
                <a:defRPr/>
              </a:pPr>
              <a:t>6/12/2013</a:t>
            </a:fld>
            <a:endParaRPr lang="en-US" altLang="en-US">
              <a:solidFill>
                <a:srgbClr val="38ABED"/>
              </a:solidFill>
            </a:endParaRPr>
          </a:p>
        </p:txBody>
      </p:sp>
      <p:sp>
        <p:nvSpPr>
          <p:cNvPr id="8" name="Footer Placeholder 5"/>
          <p:cNvSpPr>
            <a:spLocks noGrp="1"/>
          </p:cNvSpPr>
          <p:nvPr>
            <p:ph type="ftr" sz="quarter" idx="16"/>
          </p:nvPr>
        </p:nvSpPr>
        <p:spPr/>
        <p:txBody>
          <a:bodyPr/>
          <a:lstStyle>
            <a:lvl1pPr>
              <a:defRPr/>
            </a:lvl1pPr>
          </a:lstStyle>
          <a:p>
            <a:pPr>
              <a:defRPr/>
            </a:pPr>
            <a:endParaRPr lang="en-US" altLang="en-US">
              <a:solidFill>
                <a:srgbClr val="38ABED"/>
              </a:solidFill>
            </a:endParaRPr>
          </a:p>
        </p:txBody>
      </p:sp>
      <p:sp>
        <p:nvSpPr>
          <p:cNvPr id="9" name="Slide Number Placeholder 6"/>
          <p:cNvSpPr>
            <a:spLocks noGrp="1"/>
          </p:cNvSpPr>
          <p:nvPr>
            <p:ph type="sldNum" sz="quarter" idx="17"/>
          </p:nvPr>
        </p:nvSpPr>
        <p:spPr/>
        <p:txBody>
          <a:bodyPr/>
          <a:lstStyle>
            <a:lvl1pPr>
              <a:defRPr/>
            </a:lvl1pPr>
          </a:lstStyle>
          <a:p>
            <a:pPr>
              <a:defRPr/>
            </a:pPr>
            <a:fld id="{2F7FEF7A-5909-49F7-B772-271EA41BF80D}"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870148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pPr>
              <a:defRPr/>
            </a:pPr>
            <a:fld id="{F569B782-4B43-4531-9ABD-56D4F19CE335}" type="datetimeFigureOut">
              <a:rPr lang="en-US">
                <a:solidFill>
                  <a:srgbClr val="38ABED"/>
                </a:solidFill>
              </a:rPr>
              <a:pPr>
                <a:defRPr/>
              </a:pPr>
              <a:t>6/12/2013</a:t>
            </a:fld>
            <a:endParaRPr lang="en-US" altLang="en-US">
              <a:solidFill>
                <a:srgbClr val="38ABED"/>
              </a:solidFill>
            </a:endParaRPr>
          </a:p>
        </p:txBody>
      </p:sp>
      <p:sp>
        <p:nvSpPr>
          <p:cNvPr id="9" name="Footer Placeholder 5"/>
          <p:cNvSpPr>
            <a:spLocks noGrp="1"/>
          </p:cNvSpPr>
          <p:nvPr>
            <p:ph type="ftr" sz="quarter" idx="17"/>
          </p:nvPr>
        </p:nvSpPr>
        <p:spPr/>
        <p:txBody>
          <a:bodyPr/>
          <a:lstStyle>
            <a:lvl1pPr>
              <a:defRPr/>
            </a:lvl1pPr>
          </a:lstStyle>
          <a:p>
            <a:pPr>
              <a:defRPr/>
            </a:pPr>
            <a:endParaRPr lang="en-US" altLang="en-US">
              <a:solidFill>
                <a:srgbClr val="38ABED"/>
              </a:solidFill>
            </a:endParaRPr>
          </a:p>
        </p:txBody>
      </p:sp>
      <p:sp>
        <p:nvSpPr>
          <p:cNvPr id="10" name="Slide Number Placeholder 6"/>
          <p:cNvSpPr>
            <a:spLocks noGrp="1"/>
          </p:cNvSpPr>
          <p:nvPr>
            <p:ph type="sldNum" sz="quarter" idx="18"/>
          </p:nvPr>
        </p:nvSpPr>
        <p:spPr/>
        <p:txBody>
          <a:bodyPr/>
          <a:lstStyle>
            <a:lvl1pPr>
              <a:defRPr/>
            </a:lvl1pPr>
          </a:lstStyle>
          <a:p>
            <a:pPr>
              <a:defRPr/>
            </a:pPr>
            <a:fld id="{62BC0F50-114B-4FF9-B305-DD8C90207964}"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2291184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A7EA3161-05D5-4569-B642-695E46AD08BC}" type="datetimeFigureOut">
              <a:rPr lang="en-US">
                <a:solidFill>
                  <a:srgbClr val="38ABED"/>
                </a:solidFill>
              </a:rPr>
              <a:pPr>
                <a:defRPr/>
              </a:pPr>
              <a:t>6/12/2013</a:t>
            </a:fld>
            <a:endParaRPr lang="en-US" altLang="en-US">
              <a:solidFill>
                <a:srgbClr val="38ABED"/>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ltLang="en-US">
              <a:solidFill>
                <a:srgbClr val="38ABED"/>
              </a:solidFill>
            </a:endParaRPr>
          </a:p>
        </p:txBody>
      </p:sp>
      <p:sp>
        <p:nvSpPr>
          <p:cNvPr id="6" name="Slide Number Placeholder 4"/>
          <p:cNvSpPr>
            <a:spLocks noGrp="1"/>
          </p:cNvSpPr>
          <p:nvPr>
            <p:ph type="sldNum" sz="quarter" idx="12"/>
          </p:nvPr>
        </p:nvSpPr>
        <p:spPr/>
        <p:txBody>
          <a:bodyPr/>
          <a:lstStyle>
            <a:lvl1pPr>
              <a:defRPr/>
            </a:lvl1pPr>
          </a:lstStyle>
          <a:p>
            <a:pPr>
              <a:defRPr/>
            </a:pPr>
            <a:fld id="{295E2B0B-790D-4052-8535-FD0D4BF0A412}"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2973854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3CFB6BF4-CCE4-42C5-B9F8-8AAE5967487E}" type="datetimeFigureOut">
              <a:rPr lang="en-US">
                <a:solidFill>
                  <a:srgbClr val="38ABED"/>
                </a:solidFill>
              </a:rPr>
              <a:pPr>
                <a:defRPr/>
              </a:pPr>
              <a:t>6/12/2013</a:t>
            </a:fld>
            <a:endParaRPr lang="en-US" altLang="en-US">
              <a:solidFill>
                <a:srgbClr val="38ABE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ltLang="en-US">
              <a:solidFill>
                <a:srgbClr val="38ABED"/>
              </a:solidFill>
            </a:endParaRPr>
          </a:p>
        </p:txBody>
      </p:sp>
      <p:sp>
        <p:nvSpPr>
          <p:cNvPr id="5" name="Slide Number Placeholder 3"/>
          <p:cNvSpPr>
            <a:spLocks noGrp="1"/>
          </p:cNvSpPr>
          <p:nvPr>
            <p:ph type="sldNum" sz="quarter" idx="12"/>
          </p:nvPr>
        </p:nvSpPr>
        <p:spPr/>
        <p:txBody>
          <a:bodyPr/>
          <a:lstStyle>
            <a:lvl1pPr>
              <a:defRPr/>
            </a:lvl1pPr>
          </a:lstStyle>
          <a:p>
            <a:pPr>
              <a:defRPr/>
            </a:pPr>
            <a:fld id="{94377E6A-A4C6-4BEA-B79C-6E465EC8E2FD}"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3174998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90"/>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A6228FD-4E22-47D3-B167-572BC9781CE1}" type="datetimeFigureOut">
              <a:rPr lang="en-US">
                <a:solidFill>
                  <a:srgbClr val="38ABED"/>
                </a:solidFill>
              </a:rPr>
              <a:pPr>
                <a:defRPr/>
              </a:pPr>
              <a:t>6/12/2013</a:t>
            </a:fld>
            <a:endParaRPr lang="en-US" altLang="en-US">
              <a:solidFill>
                <a:srgbClr val="38ABED"/>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69296B64-5916-41C5-8FEA-2BC9CB4D5951}"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27304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2591362"/>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4" y="3950356"/>
            <a:ext cx="7583487" cy="1500187"/>
          </a:xfrm>
        </p:spPr>
        <p:txBody>
          <a:bodyPr/>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9A29BD-541B-48E4-9E13-29B3567E6110}" type="datetimeFigureOut">
              <a:rPr lang="en-US" smtClean="0">
                <a:solidFill>
                  <a:srgbClr val="000000"/>
                </a:solidFill>
              </a:rPr>
              <a:pPr>
                <a:defRPr/>
              </a:pPr>
              <a:t>6/12/2013</a:t>
            </a:fld>
            <a:endParaRPr lang="en-US" alt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F950F36B-37E5-4E94-B529-3BB7881B6509}"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97906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4"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defRPr/>
            </a:pPr>
            <a:fld id="{F9B1D143-B148-470A-B059-C2AA7FF7DF4C}" type="datetimeFigureOut">
              <a:rPr lang="en-US">
                <a:solidFill>
                  <a:srgbClr val="38ABED"/>
                </a:solidFill>
              </a:rPr>
              <a:pPr>
                <a:defRPr/>
              </a:pPr>
              <a:t>6/12/2013</a:t>
            </a:fld>
            <a:endParaRPr lang="en-US" altLang="en-US">
              <a:solidFill>
                <a:srgbClr val="38ABED"/>
              </a:solidFill>
            </a:endParaRPr>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defRPr/>
            </a:pPr>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C91D0423-F4F9-4980-AB4B-D613644EEC4A}"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1974151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201"/>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0FF207A2-365D-47EE-93F6-CB19164B75F4}" type="datetimeFigureOut">
              <a:rPr lang="en-US">
                <a:solidFill>
                  <a:srgbClr val="38ABED"/>
                </a:solidFill>
              </a:rPr>
              <a:pPr>
                <a:defRPr/>
              </a:pPr>
              <a:t>6/12/2013</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BCFDF2F5-C9EB-43E8-9F87-6E5F63EA88F8}"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48591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9"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5" y="4827495"/>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5C8C2E15-1147-4502-8782-BC8F31BA565D}" type="datetimeFigureOut">
              <a:rPr lang="en-US">
                <a:solidFill>
                  <a:srgbClr val="38ABED"/>
                </a:solidFill>
              </a:rPr>
              <a:pPr>
                <a:defRPr/>
              </a:pPr>
              <a:t>6/12/2013</a:t>
            </a:fld>
            <a:endParaRPr lang="en-US" altLang="en-US">
              <a:solidFill>
                <a:srgbClr val="38ABED"/>
              </a:solidFill>
            </a:endParaRPr>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ltLang="en-US">
              <a:solidFill>
                <a:srgbClr val="38ABED"/>
              </a:solidFill>
            </a:endParaRPr>
          </a:p>
        </p:txBody>
      </p:sp>
      <p:sp>
        <p:nvSpPr>
          <p:cNvPr id="8" name="Slide Number Placeholder 6"/>
          <p:cNvSpPr>
            <a:spLocks noGrp="1"/>
          </p:cNvSpPr>
          <p:nvPr>
            <p:ph type="sldNum" sz="quarter" idx="12"/>
          </p:nvPr>
        </p:nvSpPr>
        <p:spPr/>
        <p:txBody>
          <a:bodyPr/>
          <a:lstStyle>
            <a:lvl1pPr>
              <a:defRPr/>
            </a:lvl1pPr>
          </a:lstStyle>
          <a:p>
            <a:pPr>
              <a:defRPr/>
            </a:pPr>
            <a:fld id="{997B2C80-56E1-475A-93F5-C9D4A77BB3ED}"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3357283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4C12B920-0E95-44CD-A93F-BFF2062859A2}" type="datetimeFigureOut">
              <a:rPr lang="en-US">
                <a:solidFill>
                  <a:srgbClr val="38ABED"/>
                </a:solidFill>
              </a:rPr>
              <a:pPr>
                <a:defRPr/>
              </a:pPr>
              <a:t>6/12/2013</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pPr>
              <a:defRPr/>
            </a:pPr>
            <a:fld id="{A233053D-315F-479B-9656-2DB218DD1471}"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1332597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6"/>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3F7FEA81-18CD-43F3-A765-588A67EC5FC7}" type="datetimeFigureOut">
              <a:rPr lang="en-US">
                <a:solidFill>
                  <a:srgbClr val="38ABED"/>
                </a:solidFill>
              </a:rPr>
              <a:pPr>
                <a:defRPr/>
              </a:pPr>
              <a:t>6/12/2013</a:t>
            </a:fld>
            <a:endParaRPr lang="en-US" altLang="en-US">
              <a:solidFill>
                <a:srgbClr val="38ABED"/>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38ABED"/>
              </a:solidFill>
            </a:endParaRPr>
          </a:p>
        </p:txBody>
      </p:sp>
      <p:sp>
        <p:nvSpPr>
          <p:cNvPr id="7" name="Slide Number Placeholder 5"/>
          <p:cNvSpPr>
            <a:spLocks noGrp="1"/>
          </p:cNvSpPr>
          <p:nvPr>
            <p:ph type="sldNum" sz="quarter" idx="12"/>
          </p:nvPr>
        </p:nvSpPr>
        <p:spPr/>
        <p:txBody>
          <a:bodyPr/>
          <a:lstStyle>
            <a:lvl1pPr>
              <a:defRPr/>
            </a:lvl1pPr>
          </a:lstStyle>
          <a:p>
            <a:pPr>
              <a:defRPr/>
            </a:pPr>
            <a:fld id="{7D5B00A4-E25D-4B12-AE4E-CD4AF04D3B52}"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2752464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4"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pPr>
              <a:defRPr/>
            </a:pPr>
            <a:fld id="{A366DE91-36BE-4349-AAB2-E140DF4BC2B9}" type="datetimeFigureOut">
              <a:rPr lang="en-US">
                <a:solidFill>
                  <a:srgbClr val="38ABED"/>
                </a:solidFill>
              </a:rPr>
              <a:pPr>
                <a:defRPr/>
              </a:pPr>
              <a:t>6/12/2013</a:t>
            </a:fld>
            <a:endParaRPr lang="en-US" altLang="en-US">
              <a:solidFill>
                <a:srgbClr val="38ABED"/>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solidFill>
                <a:srgbClr val="38ABED"/>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9F409E4E-4500-47CF-9BFC-C835C466A10E}"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3363524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smtClean="0"/>
            </a:lvl1pPr>
          </a:lstStyle>
          <a:p>
            <a:pPr>
              <a:defRPr/>
            </a:pPr>
            <a:fld id="{78EA2487-2709-4D84-905D-42D624F32DD9}" type="datetimeFigureOut">
              <a:rPr lang="en-US">
                <a:solidFill>
                  <a:srgbClr val="38ABED"/>
                </a:solidFill>
              </a:rPr>
              <a:pPr>
                <a:defRPr/>
              </a:pPr>
              <a:t>6/12/2013</a:t>
            </a:fld>
            <a:endParaRPr lang="en-US" altLang="en-US">
              <a:solidFill>
                <a:srgbClr val="38ABED"/>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ltLang="en-US">
              <a:solidFill>
                <a:srgbClr val="38ABED"/>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D8211900-975A-4707-986F-8BA8D4D726AE}" type="slidenum">
              <a:rPr lang="en-US" altLang="en-US">
                <a:solidFill>
                  <a:srgbClr val="1B3861"/>
                </a:solidFill>
              </a:rPr>
              <a:pPr>
                <a:defRPr/>
              </a:pPr>
              <a:t>‹#›</a:t>
            </a:fld>
            <a:endParaRPr lang="en-US" altLang="en-US">
              <a:solidFill>
                <a:srgbClr val="1B3861"/>
              </a:solidFill>
            </a:endParaRPr>
          </a:p>
        </p:txBody>
      </p:sp>
    </p:spTree>
    <p:extLst>
      <p:ext uri="{BB962C8B-B14F-4D97-AF65-F5344CB8AC3E}">
        <p14:creationId xmlns:p14="http://schemas.microsoft.com/office/powerpoint/2010/main" val="407855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DB8E7B78-C459-486D-A416-13BFA6DAFE01}" type="datetimeFigureOut">
              <a:rPr lang="en-US" smtClean="0">
                <a:solidFill>
                  <a:srgbClr val="000000"/>
                </a:solidFill>
              </a:rPr>
              <a:pPr>
                <a:defRPr/>
              </a:pPr>
              <a:t>6/12/2013</a:t>
            </a:fld>
            <a:endParaRPr lang="en-US" altLang="en-US">
              <a:solidFill>
                <a:srgbClr val="000000"/>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ltLang="en-US">
              <a:solidFill>
                <a:srgbClr val="000000"/>
              </a:solidFill>
            </a:endParaRPr>
          </a:p>
        </p:txBody>
      </p:sp>
      <p:sp>
        <p:nvSpPr>
          <p:cNvPr id="8" name="Slide Number Placeholder 6"/>
          <p:cNvSpPr>
            <a:spLocks noGrp="1"/>
          </p:cNvSpPr>
          <p:nvPr>
            <p:ph type="sldNum" sz="quarter" idx="12"/>
          </p:nvPr>
        </p:nvSpPr>
        <p:spPr/>
        <p:txBody>
          <a:bodyPr/>
          <a:lstStyle>
            <a:lvl1pPr>
              <a:defRPr/>
            </a:lvl1pPr>
          </a:lstStyle>
          <a:p>
            <a:pPr>
              <a:defRPr/>
            </a:pPr>
            <a:fld id="{DBB8803A-D442-483C-A82F-73E7706A7B08}"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264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4"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201"/>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201"/>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fld id="{9450EFB8-549A-49D2-A1EA-5A99FB0F1DFA}" type="datetimeFigureOut">
              <a:rPr lang="en-US" smtClean="0">
                <a:solidFill>
                  <a:srgbClr val="000000"/>
                </a:solidFill>
              </a:rPr>
              <a:pPr>
                <a:defRPr/>
              </a:pPr>
              <a:t>6/12/2013</a:t>
            </a:fld>
            <a:endParaRPr lang="en-US" altLang="en-US">
              <a:solidFill>
                <a:srgbClr val="000000"/>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ltLang="en-US">
              <a:solidFill>
                <a:srgbClr val="000000"/>
              </a:solidFill>
            </a:endParaRPr>
          </a:p>
        </p:txBody>
      </p:sp>
      <p:sp>
        <p:nvSpPr>
          <p:cNvPr id="14" name="Slide Number Placeholder 8"/>
          <p:cNvSpPr>
            <a:spLocks noGrp="1"/>
          </p:cNvSpPr>
          <p:nvPr>
            <p:ph type="sldNum" sz="quarter" idx="12"/>
          </p:nvPr>
        </p:nvSpPr>
        <p:spPr/>
        <p:txBody>
          <a:bodyPr/>
          <a:lstStyle>
            <a:lvl1pPr>
              <a:defRPr/>
            </a:lvl1pPr>
          </a:lstStyle>
          <a:p>
            <a:pPr>
              <a:defRPr/>
            </a:pPr>
            <a:fld id="{00F1F5EF-148D-41D0-9D47-BA6AFE21492F}"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604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3"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pPr fontAlgn="base">
              <a:spcBef>
                <a:spcPct val="0"/>
              </a:spcBef>
              <a:spcAft>
                <a:spcPct val="0"/>
              </a:spcAft>
              <a:defRPr/>
            </a:pPr>
            <a:fld id="{C4515534-FB39-4E3E-9A2E-1CEB239CAF8F}" type="datetimeFigureOut">
              <a:rPr lang="en-US" smtClean="0">
                <a:solidFill>
                  <a:srgbClr val="000000"/>
                </a:solidFill>
              </a:rPr>
              <a:pPr fontAlgn="base">
                <a:spcBef>
                  <a:spcPct val="0"/>
                </a:spcBef>
                <a:spcAft>
                  <a:spcPct val="0"/>
                </a:spcAft>
                <a:defRPr/>
              </a:pPr>
              <a:t>6/12/2013</a:t>
            </a:fld>
            <a:endParaRPr lang="en-US" altLang="en-US">
              <a:solidFill>
                <a:srgbClr val="000000"/>
              </a:solidFill>
            </a:endParaRPr>
          </a:p>
        </p:txBody>
      </p:sp>
      <p:sp>
        <p:nvSpPr>
          <p:cNvPr id="7" name="Footer Placeholder 5"/>
          <p:cNvSpPr>
            <a:spLocks noGrp="1"/>
          </p:cNvSpPr>
          <p:nvPr>
            <p:ph type="ftr" sz="quarter" idx="15"/>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Slide Number Placeholder 6"/>
          <p:cNvSpPr>
            <a:spLocks noGrp="1"/>
          </p:cNvSpPr>
          <p:nvPr>
            <p:ph type="sldNum" sz="quarter" idx="16"/>
          </p:nvPr>
        </p:nvSpPr>
        <p:spPr/>
        <p:txBody>
          <a:bodyPr/>
          <a:lstStyle>
            <a:lvl1pPr>
              <a:defRPr/>
            </a:lvl1pPr>
          </a:lstStyle>
          <a:p>
            <a:pPr fontAlgn="base">
              <a:spcBef>
                <a:spcPct val="0"/>
              </a:spcBef>
              <a:spcAft>
                <a:spcPct val="0"/>
              </a:spcAft>
              <a:defRPr/>
            </a:pPr>
            <a:fld id="{5A5DDDAC-009C-4003-817D-54E7A405D60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6948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fontAlgn="base">
              <a:spcBef>
                <a:spcPct val="0"/>
              </a:spcBef>
              <a:spcAft>
                <a:spcPct val="0"/>
              </a:spcAft>
              <a:defRPr/>
            </a:pPr>
            <a:fld id="{C4515534-FB39-4E3E-9A2E-1CEB239CAF8F}" type="datetimeFigureOut">
              <a:rPr lang="en-US" smtClean="0">
                <a:solidFill>
                  <a:srgbClr val="000000"/>
                </a:solidFill>
              </a:rPr>
              <a:pPr fontAlgn="base">
                <a:spcBef>
                  <a:spcPct val="0"/>
                </a:spcBef>
                <a:spcAft>
                  <a:spcPct val="0"/>
                </a:spcAft>
                <a:defRPr/>
              </a:pPr>
              <a:t>6/12/2013</a:t>
            </a:fld>
            <a:endParaRPr lang="en-US" altLang="en-US">
              <a:solidFill>
                <a:srgbClr val="000000"/>
              </a:solidFill>
            </a:endParaRPr>
          </a:p>
        </p:txBody>
      </p:sp>
      <p:sp>
        <p:nvSpPr>
          <p:cNvPr id="8" name="Footer Placeholder 5"/>
          <p:cNvSpPr>
            <a:spLocks noGrp="1"/>
          </p:cNvSpPr>
          <p:nvPr>
            <p:ph type="ftr" sz="quarter" idx="16"/>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Slide Number Placeholder 6"/>
          <p:cNvSpPr>
            <a:spLocks noGrp="1"/>
          </p:cNvSpPr>
          <p:nvPr>
            <p:ph type="sldNum" sz="quarter" idx="17"/>
          </p:nvPr>
        </p:nvSpPr>
        <p:spPr/>
        <p:txBody>
          <a:bodyPr/>
          <a:lstStyle>
            <a:lvl1pPr>
              <a:defRPr/>
            </a:lvl1pPr>
          </a:lstStyle>
          <a:p>
            <a:pPr fontAlgn="base">
              <a:spcBef>
                <a:spcPct val="0"/>
              </a:spcBef>
              <a:spcAft>
                <a:spcPct val="0"/>
              </a:spcAft>
              <a:defRPr/>
            </a:pPr>
            <a:fld id="{5A5DDDAC-009C-4003-817D-54E7A405D60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2079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pPr fontAlgn="base">
              <a:spcBef>
                <a:spcPct val="0"/>
              </a:spcBef>
              <a:spcAft>
                <a:spcPct val="0"/>
              </a:spcAft>
              <a:defRPr/>
            </a:pPr>
            <a:fld id="{C4515534-FB39-4E3E-9A2E-1CEB239CAF8F}" type="datetimeFigureOut">
              <a:rPr lang="en-US" smtClean="0">
                <a:solidFill>
                  <a:srgbClr val="000000"/>
                </a:solidFill>
              </a:rPr>
              <a:pPr fontAlgn="base">
                <a:spcBef>
                  <a:spcPct val="0"/>
                </a:spcBef>
                <a:spcAft>
                  <a:spcPct val="0"/>
                </a:spcAft>
                <a:defRPr/>
              </a:pPr>
              <a:t>6/12/2013</a:t>
            </a:fld>
            <a:endParaRPr lang="en-US" altLang="en-US">
              <a:solidFill>
                <a:srgbClr val="000000"/>
              </a:solidFill>
            </a:endParaRPr>
          </a:p>
        </p:txBody>
      </p:sp>
      <p:sp>
        <p:nvSpPr>
          <p:cNvPr id="9" name="Footer Placeholder 5"/>
          <p:cNvSpPr>
            <a:spLocks noGrp="1"/>
          </p:cNvSpPr>
          <p:nvPr>
            <p:ph type="ftr" sz="quarter" idx="17"/>
          </p:nvPr>
        </p:nvSpPr>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10" name="Slide Number Placeholder 6"/>
          <p:cNvSpPr>
            <a:spLocks noGrp="1"/>
          </p:cNvSpPr>
          <p:nvPr>
            <p:ph type="sldNum" sz="quarter" idx="18"/>
          </p:nvPr>
        </p:nvSpPr>
        <p:spPr/>
        <p:txBody>
          <a:bodyPr/>
          <a:lstStyle>
            <a:lvl1pPr>
              <a:defRPr/>
            </a:lvl1pPr>
          </a:lstStyle>
          <a:p>
            <a:pPr fontAlgn="base">
              <a:spcBef>
                <a:spcPct val="0"/>
              </a:spcBef>
              <a:spcAft>
                <a:spcPct val="0"/>
              </a:spcAft>
              <a:defRPr/>
            </a:pPr>
            <a:fld id="{5A5DDDAC-009C-4003-817D-54E7A405D60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996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2E639D03-4566-4BAF-9A2D-8539B948B1BB}" type="datetimeFigureOut">
              <a:rPr lang="en-US" smtClean="0">
                <a:solidFill>
                  <a:srgbClr val="000000"/>
                </a:solidFill>
              </a:rPr>
              <a:pPr>
                <a:defRPr/>
              </a:pPr>
              <a:t>6/12/2013</a:t>
            </a:fld>
            <a:endParaRPr lang="en-US" altLang="en-US">
              <a:solidFill>
                <a:srgbClr val="000000"/>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ltLang="en-US">
              <a:solidFill>
                <a:srgbClr val="000000"/>
              </a:solidFill>
            </a:endParaRPr>
          </a:p>
        </p:txBody>
      </p:sp>
      <p:sp>
        <p:nvSpPr>
          <p:cNvPr id="6" name="Slide Number Placeholder 4"/>
          <p:cNvSpPr>
            <a:spLocks noGrp="1"/>
          </p:cNvSpPr>
          <p:nvPr>
            <p:ph type="sldNum" sz="quarter" idx="12"/>
          </p:nvPr>
        </p:nvSpPr>
        <p:spPr/>
        <p:txBody>
          <a:bodyPr/>
          <a:lstStyle>
            <a:lvl1pPr>
              <a:defRPr/>
            </a:lvl1pPr>
          </a:lstStyle>
          <a:p>
            <a:pPr>
              <a:defRPr/>
            </a:pPr>
            <a:fld id="{FD7ED259-3E05-46AF-AA15-32FEEDE69A0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455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lIns="91440" tIns="45720" rIns="91440" bIns="45720" rtlCol="0" anchor="ctr"/>
          <a:lstStyle>
            <a:lvl1pPr algn="l">
              <a:defRPr sz="1200" smtClean="0">
                <a:solidFill>
                  <a:schemeClr val="bg2"/>
                </a:solidFill>
                <a:cs typeface="+mn-cs"/>
              </a:defRPr>
            </a:lvl1pPr>
          </a:lstStyle>
          <a:p>
            <a:pPr fontAlgn="base">
              <a:spcBef>
                <a:spcPct val="0"/>
              </a:spcBef>
              <a:spcAft>
                <a:spcPct val="0"/>
              </a:spcAft>
              <a:defRPr/>
            </a:pPr>
            <a:fld id="{C4515534-FB39-4E3E-9A2E-1CEB239CAF8F}" type="datetimeFigureOut">
              <a:rPr lang="en-US" smtClean="0">
                <a:solidFill>
                  <a:srgbClr val="000000"/>
                </a:solidFill>
              </a:rPr>
              <a:pPr fontAlgn="base">
                <a:spcBef>
                  <a:spcPct val="0"/>
                </a:spcBef>
                <a:spcAft>
                  <a:spcPct val="0"/>
                </a:spcAft>
                <a:defRPr/>
              </a:pPr>
              <a:t>6/12/2013</a:t>
            </a:fld>
            <a:endParaRPr lang="en-US" altLang="en-US">
              <a:solidFill>
                <a:srgbClr val="000000"/>
              </a:solidFill>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a:defRPr sz="1200">
                <a:solidFill>
                  <a:schemeClr val="bg2"/>
                </a:solidFill>
                <a:cs typeface="+mn-cs"/>
              </a:defRPr>
            </a:lvl1pPr>
          </a:lstStyle>
          <a:p>
            <a:pPr fontAlgn="base">
              <a:spcBef>
                <a:spcPct val="0"/>
              </a:spcBef>
              <a:spcAft>
                <a:spcPct val="0"/>
              </a:spcAft>
              <a:defRPr/>
            </a:pPr>
            <a:endParaRPr lang="en-US" altLang="en-US">
              <a:solidFill>
                <a:srgbClr val="000000"/>
              </a:solidFill>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lIns="91440" tIns="45720" rIns="91440" bIns="45720" rtlCol="0" anchor="ctr"/>
          <a:lstStyle>
            <a:lvl1pPr algn="r">
              <a:defRPr sz="1200" smtClean="0">
                <a:solidFill>
                  <a:schemeClr val="tx2"/>
                </a:solidFill>
                <a:cs typeface="+mn-cs"/>
              </a:defRPr>
            </a:lvl1pPr>
          </a:lstStyle>
          <a:p>
            <a:pPr fontAlgn="base">
              <a:spcBef>
                <a:spcPct val="0"/>
              </a:spcBef>
              <a:spcAft>
                <a:spcPct val="0"/>
              </a:spcAft>
              <a:defRPr/>
            </a:pPr>
            <a:fld id="{5A5DDDAC-009C-4003-817D-54E7A405D60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Lst>
  <p:txStyles>
    <p:titleStyle>
      <a:lvl1pPr algn="l" rtl="0" eaLnBrk="1" fontAlgn="base" hangingPunct="1">
        <a:spcBef>
          <a:spcPct val="0"/>
        </a:spcBef>
        <a:spcAft>
          <a:spcPct val="0"/>
        </a:spcAft>
        <a:defRPr sz="3800" kern="1200">
          <a:solidFill>
            <a:schemeClr val="bg1"/>
          </a:solidFill>
          <a:latin typeface="+mj-lt"/>
          <a:ea typeface="+mj-ea"/>
          <a:cs typeface="+mj-cs"/>
        </a:defRPr>
      </a:lvl1pPr>
      <a:lvl2pPr algn="l" rtl="0" eaLnBrk="1" fontAlgn="base" hangingPunct="1">
        <a:spcBef>
          <a:spcPct val="0"/>
        </a:spcBef>
        <a:spcAft>
          <a:spcPct val="0"/>
        </a:spcAft>
        <a:defRPr sz="3800">
          <a:solidFill>
            <a:schemeClr val="bg1"/>
          </a:solidFill>
          <a:latin typeface="Trebuchet MS" pitchFamily="34" charset="0"/>
        </a:defRPr>
      </a:lvl2pPr>
      <a:lvl3pPr algn="l" rtl="0" eaLnBrk="1" fontAlgn="base" hangingPunct="1">
        <a:spcBef>
          <a:spcPct val="0"/>
        </a:spcBef>
        <a:spcAft>
          <a:spcPct val="0"/>
        </a:spcAft>
        <a:defRPr sz="3800">
          <a:solidFill>
            <a:schemeClr val="bg1"/>
          </a:solidFill>
          <a:latin typeface="Trebuchet MS" pitchFamily="34" charset="0"/>
        </a:defRPr>
      </a:lvl3pPr>
      <a:lvl4pPr algn="l" rtl="0" eaLnBrk="1" fontAlgn="base" hangingPunct="1">
        <a:spcBef>
          <a:spcPct val="0"/>
        </a:spcBef>
        <a:spcAft>
          <a:spcPct val="0"/>
        </a:spcAft>
        <a:defRPr sz="3800">
          <a:solidFill>
            <a:schemeClr val="bg1"/>
          </a:solidFill>
          <a:latin typeface="Trebuchet MS" pitchFamily="34" charset="0"/>
        </a:defRPr>
      </a:lvl4pPr>
      <a:lvl5pPr algn="l" rtl="0" eaLnBrk="1" fontAlgn="base" hangingPunct="1">
        <a:spcBef>
          <a:spcPct val="0"/>
        </a:spcBef>
        <a:spcAft>
          <a:spcPct val="0"/>
        </a:spcAft>
        <a:defRPr sz="3800">
          <a:solidFill>
            <a:schemeClr val="bg1"/>
          </a:solidFill>
          <a:latin typeface="Trebuchet MS" pitchFamily="34" charset="0"/>
        </a:defRPr>
      </a:lvl5pPr>
      <a:lvl6pPr marL="457200" algn="l" rtl="0" eaLnBrk="1" fontAlgn="base" hangingPunct="1">
        <a:spcBef>
          <a:spcPct val="0"/>
        </a:spcBef>
        <a:spcAft>
          <a:spcPct val="0"/>
        </a:spcAft>
        <a:defRPr sz="3800">
          <a:solidFill>
            <a:schemeClr val="bg1"/>
          </a:solidFill>
          <a:latin typeface="Trebuchet MS" pitchFamily="34" charset="0"/>
        </a:defRPr>
      </a:lvl6pPr>
      <a:lvl7pPr marL="914400" algn="l" rtl="0" eaLnBrk="1" fontAlgn="base" hangingPunct="1">
        <a:spcBef>
          <a:spcPct val="0"/>
        </a:spcBef>
        <a:spcAft>
          <a:spcPct val="0"/>
        </a:spcAft>
        <a:defRPr sz="3800">
          <a:solidFill>
            <a:schemeClr val="bg1"/>
          </a:solidFill>
          <a:latin typeface="Trebuchet MS" pitchFamily="34" charset="0"/>
        </a:defRPr>
      </a:lvl7pPr>
      <a:lvl8pPr marL="1371600" algn="l" rtl="0" eaLnBrk="1" fontAlgn="base" hangingPunct="1">
        <a:spcBef>
          <a:spcPct val="0"/>
        </a:spcBef>
        <a:spcAft>
          <a:spcPct val="0"/>
        </a:spcAft>
        <a:defRPr sz="3800">
          <a:solidFill>
            <a:schemeClr val="bg1"/>
          </a:solidFill>
          <a:latin typeface="Trebuchet MS" pitchFamily="34" charset="0"/>
        </a:defRPr>
      </a:lvl8pPr>
      <a:lvl9pPr marL="1828800" algn="l" rtl="0" eaLnBrk="1" fontAlgn="base" hangingPunct="1">
        <a:spcBef>
          <a:spcPct val="0"/>
        </a:spcBef>
        <a:spcAft>
          <a:spcPct val="0"/>
        </a:spcAft>
        <a:defRPr sz="3800">
          <a:solidFill>
            <a:schemeClr val="bg1"/>
          </a:solidFill>
          <a:latin typeface="Trebuchet MS" pitchFamily="34" charset="0"/>
        </a:defRPr>
      </a:lvl9pPr>
    </p:titleStyle>
    <p:bodyStyle>
      <a:lvl1pPr marL="282575" indent="-282575" algn="l" rtl="0" eaLnBrk="1" fontAlgn="base" hangingPunct="1">
        <a:spcBef>
          <a:spcPts val="2000"/>
        </a:spcBef>
        <a:spcAft>
          <a:spcPct val="0"/>
        </a:spcAft>
        <a:buFont typeface="Wingdings 2" pitchFamily="18" charset="2"/>
        <a:buChar char=""/>
        <a:defRPr sz="2200" kern="1200">
          <a:solidFill>
            <a:schemeClr val="bg1"/>
          </a:solidFill>
          <a:latin typeface="+mn-lt"/>
          <a:ea typeface="+mn-ea"/>
          <a:cs typeface="+mn-cs"/>
        </a:defRPr>
      </a:lvl1pPr>
      <a:lvl2pPr marL="577850" indent="-295275" algn="l" rtl="0" eaLnBrk="1" fontAlgn="base" hangingPunct="1">
        <a:spcBef>
          <a:spcPts val="600"/>
        </a:spcBef>
        <a:spcAft>
          <a:spcPct val="0"/>
        </a:spcAft>
        <a:buFont typeface="Wingdings 2" pitchFamily="18" charset="2"/>
        <a:buChar char=""/>
        <a:defRPr sz="2000" kern="1200">
          <a:solidFill>
            <a:schemeClr val="bg1"/>
          </a:solidFill>
          <a:latin typeface="+mn-lt"/>
          <a:ea typeface="+mn-ea"/>
          <a:cs typeface="+mn-cs"/>
        </a:defRPr>
      </a:lvl2pPr>
      <a:lvl3pPr marL="860425" indent="-282575" algn="l" rtl="0" eaLnBrk="1" fontAlgn="base" hangingPunct="1">
        <a:spcBef>
          <a:spcPts val="600"/>
        </a:spcBef>
        <a:spcAft>
          <a:spcPct val="0"/>
        </a:spcAft>
        <a:buFont typeface="Wingdings 2" pitchFamily="18" charset="2"/>
        <a:buChar char=""/>
        <a:defRPr kern="1200">
          <a:solidFill>
            <a:schemeClr val="bg1"/>
          </a:solidFill>
          <a:latin typeface="+mn-lt"/>
          <a:ea typeface="+mn-ea"/>
          <a:cs typeface="+mn-cs"/>
        </a:defRPr>
      </a:lvl3pPr>
      <a:lvl4pPr marL="1143000" indent="-282575" algn="l" rtl="0" eaLnBrk="1" fontAlgn="base" hangingPunct="1">
        <a:spcBef>
          <a:spcPts val="600"/>
        </a:spcBef>
        <a:spcAft>
          <a:spcPct val="0"/>
        </a:spcAft>
        <a:buFont typeface="Wingdings 2" pitchFamily="18" charset="2"/>
        <a:buChar char=""/>
        <a:defRPr kern="1200">
          <a:solidFill>
            <a:schemeClr val="bg1"/>
          </a:solidFill>
          <a:latin typeface="+mn-lt"/>
          <a:ea typeface="+mn-ea"/>
          <a:cs typeface="+mn-cs"/>
        </a:defRPr>
      </a:lvl4pPr>
      <a:lvl5pPr marL="1425575" indent="-282575" algn="l" rtl="0" eaLnBrk="1" fontAlgn="base" hangingPunct="1">
        <a:spcBef>
          <a:spcPts val="600"/>
        </a:spcBef>
        <a:spcAft>
          <a:spcPct val="0"/>
        </a:spcAft>
        <a:buFont typeface="Wingdings 2" pitchFamily="18" charset="2"/>
        <a:buChar char=""/>
        <a:defRPr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2400">
              <a:solidFill>
                <a:prstClr val="white"/>
              </a:solidFill>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lIns="91440" tIns="45720" rIns="91440" bIns="45720" rtlCol="0" anchor="ctr"/>
          <a:lstStyle>
            <a:lvl1pPr algn="l">
              <a:defRPr sz="1200" smtClean="0">
                <a:solidFill>
                  <a:schemeClr val="bg2"/>
                </a:solidFill>
                <a:cs typeface="+mn-cs"/>
              </a:defRPr>
            </a:lvl1pPr>
          </a:lstStyle>
          <a:p>
            <a:pPr fontAlgn="base">
              <a:spcBef>
                <a:spcPct val="0"/>
              </a:spcBef>
              <a:spcAft>
                <a:spcPct val="0"/>
              </a:spcAft>
              <a:defRPr/>
            </a:pPr>
            <a:fld id="{CD8B90A2-C9AC-49A3-B52A-12A050B3C3C8}" type="datetimeFigureOut">
              <a:rPr lang="en-US">
                <a:solidFill>
                  <a:srgbClr val="38ABED"/>
                </a:solidFill>
                <a:latin typeface="Arial" charset="0"/>
                <a:ea typeface="ＭＳ Ｐゴシック" pitchFamily="34" charset="-128"/>
              </a:rPr>
              <a:pPr fontAlgn="base">
                <a:spcBef>
                  <a:spcPct val="0"/>
                </a:spcBef>
                <a:spcAft>
                  <a:spcPct val="0"/>
                </a:spcAft>
                <a:defRPr/>
              </a:pPr>
              <a:t>6/12/2013</a:t>
            </a:fld>
            <a:endParaRPr lang="en-US" altLang="en-US">
              <a:solidFill>
                <a:srgbClr val="38ABED"/>
              </a:solidFill>
              <a:latin typeface="Arial" charset="0"/>
              <a:ea typeface="ＭＳ Ｐゴシック" pitchFamily="34" charset="-128"/>
            </a:endParaRPr>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a:defRPr sz="1200">
                <a:solidFill>
                  <a:schemeClr val="bg2"/>
                </a:solidFill>
                <a:cs typeface="+mn-cs"/>
              </a:defRPr>
            </a:lvl1pPr>
          </a:lstStyle>
          <a:p>
            <a:pPr fontAlgn="base">
              <a:spcBef>
                <a:spcPct val="0"/>
              </a:spcBef>
              <a:spcAft>
                <a:spcPct val="0"/>
              </a:spcAft>
              <a:defRPr/>
            </a:pPr>
            <a:endParaRPr lang="en-US" altLang="en-US">
              <a:solidFill>
                <a:srgbClr val="38ABED"/>
              </a:solidFill>
              <a:latin typeface="Arial" charset="0"/>
              <a:ea typeface="ＭＳ Ｐゴシック" pitchFamily="34" charset="-128"/>
            </a:endParaRPr>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lIns="91440" tIns="45720" rIns="91440" bIns="45720" rtlCol="0" anchor="ctr"/>
          <a:lstStyle>
            <a:lvl1pPr algn="r">
              <a:defRPr sz="1200" smtClean="0">
                <a:solidFill>
                  <a:schemeClr val="tx2"/>
                </a:solidFill>
                <a:cs typeface="+mn-cs"/>
              </a:defRPr>
            </a:lvl1pPr>
          </a:lstStyle>
          <a:p>
            <a:pPr fontAlgn="base">
              <a:spcBef>
                <a:spcPct val="0"/>
              </a:spcBef>
              <a:spcAft>
                <a:spcPct val="0"/>
              </a:spcAft>
              <a:defRPr/>
            </a:pPr>
            <a:fld id="{7B5C3D25-ED11-438C-9654-130792FD0EAF}" type="slidenum">
              <a:rPr lang="en-US" altLang="en-US">
                <a:solidFill>
                  <a:srgbClr val="1B3861"/>
                </a:solidFill>
                <a:latin typeface="Arial" charset="0"/>
                <a:ea typeface="ＭＳ Ｐゴシック" pitchFamily="34" charset="-128"/>
              </a:rPr>
              <a:pPr fontAlgn="base">
                <a:spcBef>
                  <a:spcPct val="0"/>
                </a:spcBef>
                <a:spcAft>
                  <a:spcPct val="0"/>
                </a:spcAft>
                <a:defRPr/>
              </a:pPr>
              <a:t>‹#›</a:t>
            </a:fld>
            <a:endParaRPr lang="en-US" altLang="en-US">
              <a:solidFill>
                <a:srgbClr val="1B3861"/>
              </a:solidFill>
              <a:latin typeface="Arial" charset="0"/>
              <a:ea typeface="ＭＳ Ｐゴシック" pitchFamily="34" charset="-128"/>
            </a:endParaRPr>
          </a:p>
        </p:txBody>
      </p:sp>
    </p:spTree>
    <p:extLst>
      <p:ext uri="{BB962C8B-B14F-4D97-AF65-F5344CB8AC3E}">
        <p14:creationId xmlns:p14="http://schemas.microsoft.com/office/powerpoint/2010/main" val="140859843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Lst>
  <p:txStyles>
    <p:titleStyle>
      <a:lvl1pPr algn="l" rtl="0" fontAlgn="base">
        <a:spcBef>
          <a:spcPct val="0"/>
        </a:spcBef>
        <a:spcAft>
          <a:spcPct val="0"/>
        </a:spcAft>
        <a:defRPr sz="3800" kern="1200">
          <a:solidFill>
            <a:schemeClr val="bg1"/>
          </a:solidFill>
          <a:latin typeface="+mj-lt"/>
          <a:ea typeface="+mj-ea"/>
          <a:cs typeface="+mj-cs"/>
        </a:defRPr>
      </a:lvl1pPr>
      <a:lvl2pPr algn="l" rtl="0" fontAlgn="base">
        <a:spcBef>
          <a:spcPct val="0"/>
        </a:spcBef>
        <a:spcAft>
          <a:spcPct val="0"/>
        </a:spcAft>
        <a:defRPr sz="3800">
          <a:solidFill>
            <a:schemeClr val="bg1"/>
          </a:solidFill>
          <a:latin typeface="Trebuchet MS" pitchFamily="34" charset="0"/>
        </a:defRPr>
      </a:lvl2pPr>
      <a:lvl3pPr algn="l" rtl="0" fontAlgn="base">
        <a:spcBef>
          <a:spcPct val="0"/>
        </a:spcBef>
        <a:spcAft>
          <a:spcPct val="0"/>
        </a:spcAft>
        <a:defRPr sz="3800">
          <a:solidFill>
            <a:schemeClr val="bg1"/>
          </a:solidFill>
          <a:latin typeface="Trebuchet MS" pitchFamily="34" charset="0"/>
        </a:defRPr>
      </a:lvl3pPr>
      <a:lvl4pPr algn="l" rtl="0" fontAlgn="base">
        <a:spcBef>
          <a:spcPct val="0"/>
        </a:spcBef>
        <a:spcAft>
          <a:spcPct val="0"/>
        </a:spcAft>
        <a:defRPr sz="3800">
          <a:solidFill>
            <a:schemeClr val="bg1"/>
          </a:solidFill>
          <a:latin typeface="Trebuchet MS" pitchFamily="34" charset="0"/>
        </a:defRPr>
      </a:lvl4pPr>
      <a:lvl5pPr algn="l" rtl="0" fontAlgn="base">
        <a:spcBef>
          <a:spcPct val="0"/>
        </a:spcBef>
        <a:spcAft>
          <a:spcPct val="0"/>
        </a:spcAft>
        <a:defRPr sz="3800">
          <a:solidFill>
            <a:schemeClr val="bg1"/>
          </a:solidFill>
          <a:latin typeface="Trebuchet MS" pitchFamily="34" charset="0"/>
        </a:defRPr>
      </a:lvl5pPr>
      <a:lvl6pPr marL="457200" algn="l" rtl="0" fontAlgn="base">
        <a:spcBef>
          <a:spcPct val="0"/>
        </a:spcBef>
        <a:spcAft>
          <a:spcPct val="0"/>
        </a:spcAft>
        <a:defRPr sz="3800">
          <a:solidFill>
            <a:schemeClr val="bg1"/>
          </a:solidFill>
          <a:latin typeface="Trebuchet MS" pitchFamily="34" charset="0"/>
        </a:defRPr>
      </a:lvl6pPr>
      <a:lvl7pPr marL="914400" algn="l" rtl="0" fontAlgn="base">
        <a:spcBef>
          <a:spcPct val="0"/>
        </a:spcBef>
        <a:spcAft>
          <a:spcPct val="0"/>
        </a:spcAft>
        <a:defRPr sz="3800">
          <a:solidFill>
            <a:schemeClr val="bg1"/>
          </a:solidFill>
          <a:latin typeface="Trebuchet MS" pitchFamily="34" charset="0"/>
        </a:defRPr>
      </a:lvl7pPr>
      <a:lvl8pPr marL="1371600" algn="l" rtl="0" fontAlgn="base">
        <a:spcBef>
          <a:spcPct val="0"/>
        </a:spcBef>
        <a:spcAft>
          <a:spcPct val="0"/>
        </a:spcAft>
        <a:defRPr sz="3800">
          <a:solidFill>
            <a:schemeClr val="bg1"/>
          </a:solidFill>
          <a:latin typeface="Trebuchet MS" pitchFamily="34" charset="0"/>
        </a:defRPr>
      </a:lvl8pPr>
      <a:lvl9pPr marL="1828800" algn="l" rtl="0" fontAlgn="base">
        <a:spcBef>
          <a:spcPct val="0"/>
        </a:spcBef>
        <a:spcAft>
          <a:spcPct val="0"/>
        </a:spcAft>
        <a:defRPr sz="3800">
          <a:solidFill>
            <a:schemeClr val="bg1"/>
          </a:solidFill>
          <a:latin typeface="Trebuchet MS" pitchFamily="34" charset="0"/>
        </a:defRPr>
      </a:lvl9pPr>
    </p:titleStyle>
    <p:bodyStyle>
      <a:lvl1pPr marL="282575" indent="-282575" algn="l" rtl="0" fontAlgn="base">
        <a:spcBef>
          <a:spcPts val="2000"/>
        </a:spcBef>
        <a:spcAft>
          <a:spcPct val="0"/>
        </a:spcAft>
        <a:buFont typeface="Wingdings 2" pitchFamily="18" charset="2"/>
        <a:buChar char=""/>
        <a:defRPr sz="2200" kern="1200">
          <a:solidFill>
            <a:schemeClr val="bg1"/>
          </a:solidFill>
          <a:latin typeface="+mn-lt"/>
          <a:ea typeface="+mn-ea"/>
          <a:cs typeface="+mn-cs"/>
        </a:defRPr>
      </a:lvl1pPr>
      <a:lvl2pPr marL="577850" indent="-295275" algn="l" rtl="0" fontAlgn="base">
        <a:spcBef>
          <a:spcPts val="600"/>
        </a:spcBef>
        <a:spcAft>
          <a:spcPct val="0"/>
        </a:spcAft>
        <a:buFont typeface="Wingdings 2" pitchFamily="18" charset="2"/>
        <a:buChar char=""/>
        <a:defRPr sz="2000" kern="1200">
          <a:solidFill>
            <a:schemeClr val="bg1"/>
          </a:solidFill>
          <a:latin typeface="+mn-lt"/>
          <a:ea typeface="+mn-ea"/>
          <a:cs typeface="+mn-cs"/>
        </a:defRPr>
      </a:lvl2pPr>
      <a:lvl3pPr marL="860425" indent="-282575" algn="l" rtl="0" fontAlgn="base">
        <a:spcBef>
          <a:spcPts val="600"/>
        </a:spcBef>
        <a:spcAft>
          <a:spcPct val="0"/>
        </a:spcAft>
        <a:buFont typeface="Wingdings 2" pitchFamily="18" charset="2"/>
        <a:buChar char=""/>
        <a:defRPr kern="1200">
          <a:solidFill>
            <a:schemeClr val="bg1"/>
          </a:solidFill>
          <a:latin typeface="+mn-lt"/>
          <a:ea typeface="+mn-ea"/>
          <a:cs typeface="+mn-cs"/>
        </a:defRPr>
      </a:lvl3pPr>
      <a:lvl4pPr marL="1143000" indent="-282575" algn="l" rtl="0" fontAlgn="base">
        <a:spcBef>
          <a:spcPts val="600"/>
        </a:spcBef>
        <a:spcAft>
          <a:spcPct val="0"/>
        </a:spcAft>
        <a:buFont typeface="Wingdings 2" pitchFamily="18" charset="2"/>
        <a:buChar char=""/>
        <a:defRPr kern="1200">
          <a:solidFill>
            <a:schemeClr val="bg1"/>
          </a:solidFill>
          <a:latin typeface="+mn-lt"/>
          <a:ea typeface="+mn-ea"/>
          <a:cs typeface="+mn-cs"/>
        </a:defRPr>
      </a:lvl4pPr>
      <a:lvl5pPr marL="1425575" indent="-282575" algn="l" rtl="0" fontAlgn="base">
        <a:spcBef>
          <a:spcPts val="600"/>
        </a:spcBef>
        <a:spcAft>
          <a:spcPct val="0"/>
        </a:spcAft>
        <a:buFont typeface="Wingdings 2" pitchFamily="18" charset="2"/>
        <a:buChar char=""/>
        <a:defRPr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Microsoft_Excel_97-2003_Worksheet2.xls"/></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Microsoft_Excel_97-2003_Worksheet3.xls"/></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8.xml"/><Relationship Id="rId4" Type="http://schemas.openxmlformats.org/officeDocument/2006/relationships/hyperlink" Target="http://www.childhealthdata.org/browse/healthy-people-202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4" name="Slide Number Placeholder 5"/>
          <p:cNvSpPr>
            <a:spLocks noGrp="1"/>
          </p:cNvSpPr>
          <p:nvPr>
            <p:ph type="sldNum" sz="quarter" idx="12"/>
          </p:nvPr>
        </p:nvSpPr>
        <p:spPr>
          <a:xfrm>
            <a:off x="6553200" y="6356350"/>
            <a:ext cx="2133600" cy="365125"/>
          </a:xfrm>
        </p:spPr>
        <p:txBody>
          <a:bodyPr rtlCol="0" anchor="ctr"/>
          <a:lstStyle/>
          <a:p>
            <a:pPr>
              <a:defRPr/>
            </a:pPr>
            <a:fld id="{96366566-2881-40F8-88E6-8672AFFCF47E}" type="slidenum">
              <a:rPr lang="en-US" altLang="en-US" sz="1200">
                <a:solidFill>
                  <a:srgbClr val="000000">
                    <a:tint val="75000"/>
                  </a:srgbClr>
                </a:solidFill>
              </a:rPr>
              <a:pPr>
                <a:defRPr/>
              </a:pPr>
              <a:t>1</a:t>
            </a:fld>
            <a:endParaRPr lang="en-US" altLang="en-US" sz="1200" dirty="0">
              <a:solidFill>
                <a:srgbClr val="000000">
                  <a:tint val="75000"/>
                </a:srgbClr>
              </a:solidFill>
            </a:endParaRPr>
          </a:p>
        </p:txBody>
      </p:sp>
      <p:sp>
        <p:nvSpPr>
          <p:cNvPr id="2050" name="Rectangle 2"/>
          <p:cNvSpPr>
            <a:spLocks noGrp="1" noChangeArrowheads="1"/>
          </p:cNvSpPr>
          <p:nvPr>
            <p:ph type="ctrTitle" idx="4294967295"/>
          </p:nvPr>
        </p:nvSpPr>
        <p:spPr>
          <a:xfrm>
            <a:off x="1066800" y="1066800"/>
            <a:ext cx="7391400" cy="3657600"/>
          </a:xfrm>
        </p:spPr>
        <p:txBody>
          <a:bodyPr/>
          <a:lstStyle/>
          <a:p>
            <a:pPr algn="r" eaLnBrk="1" hangingPunct="1"/>
            <a:r>
              <a:rPr lang="en-US" sz="4400" b="1" dirty="0" smtClean="0">
                <a:effectLst>
                  <a:outerShdw blurRad="38100" dist="38100" dir="2700000" algn="tl">
                    <a:srgbClr val="000000">
                      <a:alpha val="43137"/>
                    </a:srgbClr>
                  </a:outerShdw>
                </a:effectLst>
              </a:rPr>
              <a:t>Snapshot of America’s Children</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2013</a:t>
            </a:r>
          </a:p>
        </p:txBody>
      </p:sp>
    </p:spTree>
    <p:extLst>
      <p:ext uri="{BB962C8B-B14F-4D97-AF65-F5344CB8AC3E}">
        <p14:creationId xmlns:p14="http://schemas.microsoft.com/office/powerpoint/2010/main" val="1631516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356350"/>
            <a:ext cx="2133600" cy="365125"/>
          </a:xfrm>
        </p:spPr>
        <p:txBody>
          <a:bodyPr rtlCol="0" anchor="ctr"/>
          <a:lstStyle/>
          <a:p>
            <a:pPr>
              <a:defRPr/>
            </a:pPr>
            <a:fld id="{23756757-0813-42AB-AAB2-3F05E48D74B5}" type="slidenum">
              <a:rPr lang="en-US" altLang="en-US" sz="1200">
                <a:solidFill>
                  <a:srgbClr val="000000">
                    <a:tint val="75000"/>
                  </a:srgbClr>
                </a:solidFill>
              </a:rPr>
              <a:pPr>
                <a:defRPr/>
              </a:pPr>
              <a:t>10</a:t>
            </a:fld>
            <a:endParaRPr lang="en-US" altLang="en-US" sz="1200" dirty="0">
              <a:solidFill>
                <a:srgbClr val="000000">
                  <a:tint val="75000"/>
                </a:srgbClr>
              </a:solidFill>
            </a:endParaRPr>
          </a:p>
        </p:txBody>
      </p:sp>
      <p:sp>
        <p:nvSpPr>
          <p:cNvPr id="242690" name="Rectangle 2"/>
          <p:cNvSpPr>
            <a:spLocks noGrp="1" noChangeArrowheads="1"/>
          </p:cNvSpPr>
          <p:nvPr>
            <p:ph type="title" idx="4294967295"/>
          </p:nvPr>
        </p:nvSpPr>
        <p:spPr>
          <a:xfrm>
            <a:off x="707231" y="533400"/>
            <a:ext cx="7772400" cy="1143000"/>
          </a:xfrm>
        </p:spPr>
        <p:txBody>
          <a:bodyPr>
            <a:normAutofit fontScale="90000"/>
          </a:bodyPr>
          <a:lstStyle/>
          <a:p>
            <a:pPr eaLnBrk="1" hangingPunct="1">
              <a:defRPr/>
            </a:pPr>
            <a:r>
              <a:rPr lang="en-US" sz="3600" b="1" dirty="0" smtClean="0">
                <a:effectLst>
                  <a:outerShdw blurRad="38100" dist="38100" dir="2700000" algn="tl">
                    <a:srgbClr val="000000">
                      <a:alpha val="43137"/>
                    </a:srgbClr>
                  </a:outerShdw>
                </a:effectLst>
              </a:rPr>
              <a:t>Children comprise about 24% of the population</a:t>
            </a:r>
          </a:p>
        </p:txBody>
      </p:sp>
      <p:sp>
        <p:nvSpPr>
          <p:cNvPr id="7171" name="Rectangle 3"/>
          <p:cNvSpPr>
            <a:spLocks noGrp="1" noChangeArrowheads="1"/>
          </p:cNvSpPr>
          <p:nvPr>
            <p:ph idx="4294967295"/>
          </p:nvPr>
        </p:nvSpPr>
        <p:spPr>
          <a:xfrm>
            <a:off x="1092200" y="1909762"/>
            <a:ext cx="7340600" cy="990600"/>
          </a:xfrm>
        </p:spPr>
        <p:txBody>
          <a:bodyPr/>
          <a:lstStyle/>
          <a:p>
            <a:pPr eaLnBrk="1" hangingPunct="1">
              <a:buFontTx/>
              <a:buNone/>
            </a:pPr>
            <a:r>
              <a:rPr lang="en-US" sz="2000" b="1" dirty="0" smtClean="0">
                <a:effectLst>
                  <a:outerShdw blurRad="38100" dist="38100" dir="2700000" algn="tl">
                    <a:srgbClr val="000000">
                      <a:alpha val="43137"/>
                    </a:srgbClr>
                  </a:outerShdw>
                </a:effectLst>
              </a:rPr>
              <a:t>	Children ages 0–17 and adults ages 65 and over as a percentage of the U.S. population, 1950–2011 and projected 2012-2050 </a:t>
            </a:r>
          </a:p>
        </p:txBody>
      </p:sp>
      <p:sp>
        <p:nvSpPr>
          <p:cNvPr id="7173" name="TextBox 6"/>
          <p:cNvSpPr txBox="1">
            <a:spLocks noChangeArrowheads="1"/>
          </p:cNvSpPr>
          <p:nvPr/>
        </p:nvSpPr>
        <p:spPr bwMode="auto">
          <a:xfrm>
            <a:off x="2057400" y="6172200"/>
            <a:ext cx="5456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rPr>
              <a:t>Source: </a:t>
            </a:r>
            <a:r>
              <a:rPr lang="en-US" sz="1200" b="1" i="1" dirty="0">
                <a:solidFill>
                  <a:schemeClr val="bg1"/>
                </a:solidFill>
                <a:effectLst>
                  <a:outerShdw blurRad="38100" dist="38100" dir="2700000" algn="tl">
                    <a:srgbClr val="000000">
                      <a:alpha val="43137"/>
                    </a:srgbClr>
                  </a:outerShdw>
                </a:effectLst>
              </a:rPr>
              <a:t>America’s Children: Key National Indicators of Well-Being</a:t>
            </a:r>
            <a:r>
              <a:rPr lang="en-US" sz="1200" b="1" dirty="0">
                <a:solidFill>
                  <a:schemeClr val="bg1"/>
                </a:solidFill>
                <a:effectLst>
                  <a:outerShdw blurRad="38100" dist="38100" dir="2700000" algn="tl">
                    <a:srgbClr val="000000">
                      <a:alpha val="43137"/>
                    </a:srgbClr>
                  </a:outerShdw>
                </a:effectLst>
              </a:rPr>
              <a:t>, 2012</a:t>
            </a:r>
          </a:p>
        </p:txBody>
      </p:sp>
      <p:pic>
        <p:nvPicPr>
          <p:cNvPr id="71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00362"/>
            <a:ext cx="769620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752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3" name="TextBox 2"/>
          <p:cNvSpPr txBox="1"/>
          <p:nvPr/>
        </p:nvSpPr>
        <p:spPr>
          <a:xfrm>
            <a:off x="2057400" y="2133600"/>
            <a:ext cx="4910511" cy="2323713"/>
          </a:xfrm>
          <a:prstGeom prst="rect">
            <a:avLst/>
          </a:prstGeom>
          <a:noFill/>
        </p:spPr>
        <p:txBody>
          <a:bodyPr wrap="none" rtlCol="0">
            <a:spAutoFit/>
          </a:bodyPr>
          <a:lstStyle/>
          <a:p>
            <a:pPr marL="285750" indent="-285750">
              <a:spcBef>
                <a:spcPts val="600"/>
              </a:spcBef>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Key National Indicators of Well-Being</a:t>
            </a:r>
          </a:p>
          <a:p>
            <a:pPr marL="285750" indent="-285750">
              <a:spcBef>
                <a:spcPts val="600"/>
              </a:spcBef>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Economic Well-being</a:t>
            </a:r>
          </a:p>
          <a:p>
            <a:pPr marL="285750" indent="-285750">
              <a:spcBef>
                <a:spcPts val="600"/>
              </a:spcBef>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English Proficiency</a:t>
            </a:r>
          </a:p>
          <a:p>
            <a:pPr marL="285750" indent="-285750">
              <a:spcBef>
                <a:spcPts val="600"/>
              </a:spcBef>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Child Injury and Mortality</a:t>
            </a:r>
          </a:p>
          <a:p>
            <a:pPr marL="285750" indent="-285750">
              <a:spcBef>
                <a:spcPts val="600"/>
              </a:spcBef>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Child Maltreatment</a:t>
            </a:r>
          </a:p>
          <a:p>
            <a:pPr marL="285750" indent="-285750">
              <a:spcBef>
                <a:spcPts val="600"/>
              </a:spcBef>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Obesity</a:t>
            </a:r>
            <a:endParaRPr lang="en-US" sz="2000" b="1" dirty="0">
              <a:solidFill>
                <a:schemeClr val="bg1"/>
              </a:solidFill>
              <a:effectLst>
                <a:outerShdw blurRad="38100" dist="38100" dir="2700000" algn="tl">
                  <a:srgbClr val="000000">
                    <a:alpha val="43137"/>
                  </a:srgbClr>
                </a:outerShdw>
              </a:effectLst>
            </a:endParaRPr>
          </a:p>
        </p:txBody>
      </p:sp>
      <p:sp>
        <p:nvSpPr>
          <p:cNvPr id="5" name="Title 4"/>
          <p:cNvSpPr>
            <a:spLocks noGrp="1"/>
          </p:cNvSpPr>
          <p:nvPr>
            <p:ph type="title"/>
          </p:nvPr>
        </p:nvSpPr>
        <p:spPr/>
        <p:txBody>
          <a:bodyPr/>
          <a:lstStyle/>
          <a:p>
            <a:r>
              <a:rPr lang="en-US" sz="3200" b="1" dirty="0" smtClean="0">
                <a:effectLst>
                  <a:outerShdw blurRad="38100" dist="38100" dir="2700000" algn="tl">
                    <a:srgbClr val="000000">
                      <a:alpha val="43137"/>
                    </a:srgbClr>
                  </a:outerShdw>
                </a:effectLst>
              </a:rPr>
              <a:t>Basic Child Stats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2792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624" y="6172200"/>
            <a:ext cx="6114751" cy="430887"/>
          </a:xfrm>
          <a:prstGeom prst="rect">
            <a:avLst/>
          </a:prstGeom>
        </p:spPr>
        <p:txBody>
          <a:bodyPr wrap="none">
            <a:spAutoFit/>
          </a:bodyPr>
          <a:lstStyle/>
          <a:p>
            <a:r>
              <a:rPr lang="en-US" sz="2200" b="1" u="sng" dirty="0">
                <a:solidFill>
                  <a:schemeClr val="bg1"/>
                </a:solidFill>
                <a:effectLst>
                  <a:outerShdw blurRad="38100" dist="38100" dir="2700000" algn="tl">
                    <a:srgbClr val="000000">
                      <a:alpha val="43137"/>
                    </a:srgbClr>
                  </a:outerShdw>
                </a:effectLst>
              </a:rPr>
              <a:t>http://www.cdc.gov/features/childwellbeing/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53508"/>
            <a:ext cx="5791200" cy="5862059"/>
          </a:xfrm>
          <a:prstGeom prst="rect">
            <a:avLst/>
          </a:prstGeom>
        </p:spPr>
      </p:pic>
    </p:spTree>
    <p:extLst>
      <p:ext uri="{BB962C8B-B14F-4D97-AF65-F5344CB8AC3E}">
        <p14:creationId xmlns:p14="http://schemas.microsoft.com/office/powerpoint/2010/main" val="4118968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8" name="Rectangle 2"/>
          <p:cNvSpPr>
            <a:spLocks noChangeArrowheads="1"/>
          </p:cNvSpPr>
          <p:nvPr/>
        </p:nvSpPr>
        <p:spPr bwMode="auto">
          <a:xfrm>
            <a:off x="1066800" y="1578114"/>
            <a:ext cx="609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chemeClr val="bg1"/>
                </a:solidFill>
                <a:effectLst>
                  <a:outerShdw blurRad="38100" dist="38100" dir="2700000" algn="tl">
                    <a:srgbClr val="000000">
                      <a:alpha val="43137"/>
                    </a:srgbClr>
                  </a:outerShdw>
                </a:effectLst>
              </a:rPr>
              <a:t>Percentage of children ages 0–17 by family income relative to the poverty line</a:t>
            </a:r>
            <a:endParaRPr lang="en-US" sz="2000"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z="3200" b="1" dirty="0" smtClean="0">
                <a:effectLst>
                  <a:outerShdw blurRad="38100" dist="38100" dir="2700000" algn="tl">
                    <a:srgbClr val="000000">
                      <a:alpha val="43137"/>
                    </a:srgbClr>
                  </a:outerShdw>
                </a:effectLst>
              </a:rPr>
              <a:t>Economic Well-Being</a:t>
            </a:r>
            <a:endParaRPr lang="en-US" sz="3200" b="1" dirty="0">
              <a:effectLst>
                <a:outerShdw blurRad="38100" dist="38100" dir="2700000" algn="tl">
                  <a:srgbClr val="000000">
                    <a:alpha val="43137"/>
                  </a:srgbClr>
                </a:outerShdw>
              </a:effectLst>
            </a:endParaRPr>
          </a:p>
        </p:txBody>
      </p:sp>
      <p:graphicFrame>
        <p:nvGraphicFramePr>
          <p:cNvPr id="7" name="Chart 7"/>
          <p:cNvGraphicFramePr>
            <a:graphicFrameLocks/>
          </p:cNvGraphicFramePr>
          <p:nvPr>
            <p:extLst>
              <p:ext uri="{D42A27DB-BD31-4B8C-83A1-F6EECF244321}">
                <p14:modId xmlns:p14="http://schemas.microsoft.com/office/powerpoint/2010/main" val="1257459012"/>
              </p:ext>
            </p:extLst>
          </p:nvPr>
        </p:nvGraphicFramePr>
        <p:xfrm>
          <a:off x="838200" y="2283941"/>
          <a:ext cx="7162800" cy="4428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7430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762000"/>
            <a:ext cx="401955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6025" y="3125593"/>
            <a:ext cx="3711272" cy="1938992"/>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1 out of 5 children (22%) </a:t>
            </a:r>
          </a:p>
          <a:p>
            <a:r>
              <a:rPr lang="en-US" sz="2000" b="1" dirty="0" smtClean="0">
                <a:solidFill>
                  <a:schemeClr val="bg1"/>
                </a:solidFill>
                <a:effectLst>
                  <a:outerShdw blurRad="38100" dist="38100" dir="2700000" algn="tl">
                    <a:srgbClr val="000000">
                      <a:alpha val="43137"/>
                    </a:srgbClr>
                  </a:outerShdw>
                </a:effectLst>
              </a:rPr>
              <a:t>Lived below the poverty line </a:t>
            </a:r>
          </a:p>
          <a:p>
            <a:r>
              <a:rPr lang="en-US" sz="2000" b="1" dirty="0" smtClean="0">
                <a:solidFill>
                  <a:schemeClr val="bg1"/>
                </a:solidFill>
                <a:effectLst>
                  <a:outerShdw blurRad="38100" dist="38100" dir="2700000" algn="tl">
                    <a:srgbClr val="000000">
                      <a:alpha val="43137"/>
                    </a:srgbClr>
                  </a:outerShdw>
                </a:effectLst>
              </a:rPr>
              <a:t>in 2010</a:t>
            </a:r>
          </a:p>
          <a:p>
            <a:endParaRPr lang="en-US" sz="2000" b="1" dirty="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More than 2 out of 5 (44%) </a:t>
            </a:r>
          </a:p>
          <a:p>
            <a:r>
              <a:rPr lang="en-US" sz="2000" b="1" dirty="0" smtClean="0">
                <a:solidFill>
                  <a:schemeClr val="bg1"/>
                </a:solidFill>
                <a:effectLst>
                  <a:outerShdw blurRad="38100" dist="38100" dir="2700000" algn="tl">
                    <a:srgbClr val="000000">
                      <a:alpha val="43137"/>
                    </a:srgbClr>
                  </a:outerShdw>
                </a:effectLst>
              </a:rPr>
              <a:t>Lived in low-income families</a:t>
            </a:r>
            <a:endParaRPr lang="en-US" sz="2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00200" y="6219568"/>
            <a:ext cx="5538055"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Source:  Annie E. Casey Foundation, 2012 Kids Count Data Book</a:t>
            </a:r>
            <a:endParaRPr lang="en-US" sz="14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446025" y="1828800"/>
            <a:ext cx="3430106" cy="1015663"/>
          </a:xfrm>
          <a:prstGeom prst="rect">
            <a:avLst/>
          </a:prstGeom>
          <a:noFill/>
          <a:ln w="6350" cmpd="sng">
            <a:solidFill>
              <a:schemeClr val="bg1"/>
            </a:solidFill>
          </a:ln>
        </p:spPr>
        <p:txBody>
          <a:bodyPr wrap="none" rtlCol="0">
            <a:spAutoFit/>
          </a:bodyPr>
          <a:lstStyle/>
          <a:p>
            <a:pPr algn="ctr"/>
            <a:r>
              <a:rPr lang="en-US" sz="2000" b="1" u="sng" dirty="0" smtClean="0">
                <a:solidFill>
                  <a:schemeClr val="bg1"/>
                </a:solidFill>
                <a:effectLst>
                  <a:outerShdw blurRad="38100" dist="38100" dir="2700000" algn="tl">
                    <a:srgbClr val="000000">
                      <a:alpha val="43137"/>
                    </a:srgbClr>
                  </a:outerShdw>
                </a:effectLst>
              </a:rPr>
              <a:t>2013 US Poverty Threshold</a:t>
            </a:r>
          </a:p>
          <a:p>
            <a:pPr algn="ctr"/>
            <a:endParaRPr lang="en-US" sz="2000" b="1" u="sng" dirty="0" smtClean="0">
              <a:solidFill>
                <a:schemeClr val="bg1"/>
              </a:solidFill>
              <a:effectLst>
                <a:outerShdw blurRad="38100" dist="38100" dir="2700000" algn="tl">
                  <a:srgbClr val="000000">
                    <a:alpha val="43137"/>
                  </a:srgbClr>
                </a:outerShdw>
              </a:effectLst>
            </a:endParaRPr>
          </a:p>
          <a:p>
            <a:pPr algn="ctr"/>
            <a:r>
              <a:rPr lang="en-US" sz="2000" b="1" dirty="0" smtClean="0">
                <a:solidFill>
                  <a:schemeClr val="bg1"/>
                </a:solidFill>
                <a:effectLst>
                  <a:outerShdw blurRad="38100" dist="38100" dir="2700000" algn="tl">
                    <a:srgbClr val="000000">
                      <a:alpha val="43137"/>
                    </a:srgbClr>
                  </a:outerShdw>
                </a:effectLst>
              </a:rPr>
              <a:t>Family of 4:  </a:t>
            </a:r>
            <a:r>
              <a:rPr lang="en-US" sz="2000" b="1" dirty="0">
                <a:solidFill>
                  <a:schemeClr val="bg1"/>
                </a:solidFill>
                <a:effectLst>
                  <a:outerShdw blurRad="38100" dist="38100" dir="2700000" algn="tl">
                    <a:srgbClr val="000000">
                      <a:alpha val="43137"/>
                    </a:srgbClr>
                  </a:outerShdw>
                </a:effectLst>
              </a:rPr>
              <a:t>23,550</a:t>
            </a:r>
          </a:p>
        </p:txBody>
      </p:sp>
      <p:sp>
        <p:nvSpPr>
          <p:cNvPr id="6" name="TextBox 5"/>
          <p:cNvSpPr txBox="1"/>
          <p:nvPr/>
        </p:nvSpPr>
        <p:spPr>
          <a:xfrm>
            <a:off x="591874" y="762000"/>
            <a:ext cx="2881184"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j-lt"/>
              </a:rPr>
              <a:t>Poverty</a:t>
            </a:r>
            <a:endParaRPr lang="en-US" sz="3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10889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6219568"/>
            <a:ext cx="5538055"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Source:  Annie E. Casey Foundation, 2012 Kids Count Data Book</a:t>
            </a:r>
            <a:endParaRPr lang="en-US" sz="1400" b="1" dirty="0">
              <a:solidFill>
                <a:schemeClr val="bg1"/>
              </a:solidFill>
              <a:effectLst>
                <a:outerShdw blurRad="38100" dist="38100" dir="2700000" algn="tl">
                  <a:srgbClr val="000000">
                    <a:alpha val="43137"/>
                  </a:srgbClr>
                </a:outerShdw>
              </a:effectLst>
            </a:endParaRPr>
          </a:p>
        </p:txBody>
      </p:sp>
      <p:sp>
        <p:nvSpPr>
          <p:cNvPr id="8" name="Text Placeholder 7"/>
          <p:cNvSpPr>
            <a:spLocks noGrp="1"/>
          </p:cNvSpPr>
          <p:nvPr>
            <p:ph type="body" sz="half" idx="1"/>
          </p:nvPr>
        </p:nvSpPr>
        <p:spPr>
          <a:xfrm>
            <a:off x="685800" y="762000"/>
            <a:ext cx="4191000" cy="5334000"/>
          </a:xfrm>
        </p:spPr>
        <p:txBody>
          <a:bodyPr/>
          <a:lstStyle/>
          <a:p>
            <a:pPr marL="0" indent="0">
              <a:buNone/>
            </a:pPr>
            <a:r>
              <a:rPr lang="en-US" sz="2000" b="1" dirty="0" smtClean="0">
                <a:effectLst>
                  <a:outerShdw blurRad="38100" dist="38100" dir="2700000" algn="tl">
                    <a:srgbClr val="000000">
                      <a:alpha val="43137"/>
                    </a:srgbClr>
                  </a:outerShdw>
                </a:effectLst>
              </a:rPr>
              <a:t>Only the cash income available to families, without accounting for many safety net supports that a family might receive:</a:t>
            </a:r>
          </a:p>
          <a:p>
            <a:pPr lvl="1"/>
            <a:r>
              <a:rPr lang="en-US" sz="1800" b="1" dirty="0" smtClean="0">
                <a:effectLst>
                  <a:outerShdw blurRad="38100" dist="38100" dir="2700000" algn="tl">
                    <a:srgbClr val="000000">
                      <a:alpha val="43137"/>
                    </a:srgbClr>
                  </a:outerShdw>
                </a:effectLst>
              </a:rPr>
              <a:t>Federal tax credits</a:t>
            </a:r>
          </a:p>
          <a:p>
            <a:pPr lvl="1"/>
            <a:r>
              <a:rPr lang="en-US" sz="1800" b="1" dirty="0" smtClean="0">
                <a:effectLst>
                  <a:outerShdw blurRad="38100" dist="38100" dir="2700000" algn="tl">
                    <a:srgbClr val="000000">
                      <a:alpha val="43137"/>
                    </a:srgbClr>
                  </a:outerShdw>
                </a:effectLst>
              </a:rPr>
              <a:t>Child care and housing vouchers</a:t>
            </a:r>
          </a:p>
          <a:p>
            <a:pPr lvl="1"/>
            <a:r>
              <a:rPr lang="en-US" sz="1800" b="1" dirty="0" smtClean="0">
                <a:effectLst>
                  <a:outerShdw blurRad="38100" dist="38100" dir="2700000" algn="tl">
                    <a:srgbClr val="000000">
                      <a:alpha val="43137"/>
                    </a:srgbClr>
                  </a:outerShdw>
                </a:effectLst>
              </a:rPr>
              <a:t>Food aid through the Supplemental Nutrition Assistance Program</a:t>
            </a:r>
          </a:p>
          <a:p>
            <a:pPr marL="0" indent="0">
              <a:buNone/>
            </a:pPr>
            <a:r>
              <a:rPr lang="en-US" sz="2000" b="1" dirty="0" smtClean="0">
                <a:effectLst>
                  <a:outerShdw blurRad="38100" dist="38100" dir="2700000" algn="tl">
                    <a:srgbClr val="000000">
                      <a:alpha val="43137"/>
                    </a:srgbClr>
                  </a:outerShdw>
                </a:effectLst>
              </a:rPr>
              <a:t>Does not reflect the ways in which costs—like housing and child care—vary from region to region</a:t>
            </a:r>
            <a:endParaRPr lang="en-US" sz="2000" b="1" dirty="0">
              <a:effectLst>
                <a:outerShdw blurRad="38100" dist="38100" dir="2700000" algn="tl">
                  <a:srgbClr val="000000">
                    <a:alpha val="43137"/>
                  </a:srgbClr>
                </a:outerShdw>
              </a:effectLst>
            </a:endParaRP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48362"/>
            <a:ext cx="3371850" cy="554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890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356350"/>
            <a:ext cx="2133600" cy="365125"/>
          </a:xfrm>
        </p:spPr>
        <p:txBody>
          <a:bodyPr rtlCol="0" anchor="ctr"/>
          <a:lstStyle/>
          <a:p>
            <a:pPr>
              <a:defRPr/>
            </a:pPr>
            <a:fld id="{777AD66C-BE92-4951-8CF6-E5C9FD99C378}" type="slidenum">
              <a:rPr lang="en-US" altLang="en-US" sz="1200">
                <a:solidFill>
                  <a:srgbClr val="000000">
                    <a:tint val="75000"/>
                  </a:srgbClr>
                </a:solidFill>
              </a:rPr>
              <a:pPr>
                <a:defRPr/>
              </a:pPr>
              <a:t>16</a:t>
            </a:fld>
            <a:endParaRPr lang="en-US" altLang="en-US" sz="1200" dirty="0">
              <a:solidFill>
                <a:srgbClr val="000000">
                  <a:tint val="75000"/>
                </a:srgbClr>
              </a:solidFill>
            </a:endParaRPr>
          </a:p>
        </p:txBody>
      </p:sp>
      <p:sp>
        <p:nvSpPr>
          <p:cNvPr id="11267" name="Rectangle 1027"/>
          <p:cNvSpPr>
            <a:spLocks noGrp="1" noChangeArrowheads="1"/>
          </p:cNvSpPr>
          <p:nvPr>
            <p:ph idx="4294967295"/>
          </p:nvPr>
        </p:nvSpPr>
        <p:spPr>
          <a:xfrm>
            <a:off x="682400" y="609600"/>
            <a:ext cx="7340600" cy="838200"/>
          </a:xfrm>
        </p:spPr>
        <p:txBody>
          <a:bodyPr/>
          <a:lstStyle/>
          <a:p>
            <a:pPr eaLnBrk="1" hangingPunct="1">
              <a:buFontTx/>
              <a:buNone/>
            </a:pPr>
            <a:r>
              <a:rPr lang="en-US" sz="2000" b="1" dirty="0" smtClean="0">
                <a:effectLst>
                  <a:outerShdw blurRad="38100" dist="38100" dir="2700000" algn="tl">
                    <a:srgbClr val="000000">
                      <a:alpha val="43137"/>
                    </a:srgbClr>
                  </a:outerShdw>
                </a:effectLst>
              </a:rPr>
              <a:t>	In 2012, the poverty threshold for a two-parent, two-child family was $23,050.</a:t>
            </a:r>
          </a:p>
        </p:txBody>
      </p:sp>
      <p:sp>
        <p:nvSpPr>
          <p:cNvPr id="11269" name="TextBox 6"/>
          <p:cNvSpPr txBox="1">
            <a:spLocks noChangeArrowheads="1"/>
          </p:cNvSpPr>
          <p:nvPr/>
        </p:nvSpPr>
        <p:spPr bwMode="auto">
          <a:xfrm>
            <a:off x="2057400" y="6172200"/>
            <a:ext cx="5456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rPr>
              <a:t>Source: </a:t>
            </a:r>
            <a:r>
              <a:rPr lang="en-US" sz="1200" b="1" i="1" dirty="0">
                <a:solidFill>
                  <a:schemeClr val="bg1"/>
                </a:solidFill>
                <a:effectLst>
                  <a:outerShdw blurRad="38100" dist="38100" dir="2700000" algn="tl">
                    <a:srgbClr val="000000">
                      <a:alpha val="43137"/>
                    </a:srgbClr>
                  </a:outerShdw>
                </a:effectLst>
              </a:rPr>
              <a:t>America’s Children: Key National Indicators of Well-Being, 2012</a:t>
            </a:r>
            <a:endParaRPr lang="en-US" sz="1200" b="1" dirty="0">
              <a:solidFill>
                <a:schemeClr val="bg1"/>
              </a:solidFill>
              <a:effectLst>
                <a:outerShdw blurRad="38100" dist="38100" dir="2700000" algn="tl">
                  <a:srgbClr val="000000">
                    <a:alpha val="43137"/>
                  </a:srgbClr>
                </a:outerShdw>
              </a:effectLst>
            </a:endParaRPr>
          </a:p>
        </p:txBody>
      </p:sp>
      <p:pic>
        <p:nvPicPr>
          <p:cNvPr id="112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531" y="1676400"/>
            <a:ext cx="7775799"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983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rtlCol="0" anchor="ctr"/>
          <a:lstStyle/>
          <a:p>
            <a:pPr>
              <a:defRPr/>
            </a:pPr>
            <a:fld id="{CB2D1494-4034-4B21-80E1-A5C7EB9E7F3F}" type="slidenum">
              <a:rPr lang="en-US" altLang="en-US" sz="1200">
                <a:solidFill>
                  <a:schemeClr val="tx1">
                    <a:tint val="75000"/>
                  </a:schemeClr>
                </a:solidFill>
              </a:rPr>
              <a:pPr>
                <a:defRPr/>
              </a:pPr>
              <a:t>17</a:t>
            </a:fld>
            <a:endParaRPr lang="en-US" altLang="en-US" sz="1200">
              <a:solidFill>
                <a:schemeClr val="tx1">
                  <a:tint val="75000"/>
                </a:schemeClr>
              </a:solidFill>
            </a:endParaRPr>
          </a:p>
        </p:txBody>
      </p:sp>
      <p:sp>
        <p:nvSpPr>
          <p:cNvPr id="2" name="Title 1"/>
          <p:cNvSpPr>
            <a:spLocks noGrp="1"/>
          </p:cNvSpPr>
          <p:nvPr>
            <p:ph type="title" idx="4294967295"/>
          </p:nvPr>
        </p:nvSpPr>
        <p:spPr>
          <a:xfrm>
            <a:off x="656431" y="533400"/>
            <a:ext cx="7772400" cy="1143000"/>
          </a:xfrm>
        </p:spPr>
        <p:txBody>
          <a:bodyPr>
            <a:normAutofit/>
          </a:bodyPr>
          <a:lstStyle/>
          <a:p>
            <a:pPr eaLnBrk="1" hangingPunct="1">
              <a:defRPr/>
            </a:pPr>
            <a:r>
              <a:rPr lang="en-US" sz="3200" b="1" dirty="0" smtClean="0">
                <a:effectLst>
                  <a:outerShdw blurRad="38100" dist="38100" dir="2700000" algn="tl">
                    <a:srgbClr val="000000">
                      <a:alpha val="43137"/>
                    </a:srgbClr>
                  </a:outerShdw>
                </a:effectLst>
              </a:rPr>
              <a:t>Children in Single Parent Families by Race/Ethnicity</a:t>
            </a:r>
          </a:p>
        </p:txBody>
      </p:sp>
      <p:graphicFrame>
        <p:nvGraphicFramePr>
          <p:cNvPr id="14339" name="Content Placeholder 4"/>
          <p:cNvGraphicFramePr>
            <a:graphicFrameLocks noGrp="1"/>
          </p:cNvGraphicFramePr>
          <p:nvPr>
            <p:ph idx="4294967295"/>
            <p:extLst>
              <p:ext uri="{D42A27DB-BD31-4B8C-83A1-F6EECF244321}">
                <p14:modId xmlns:p14="http://schemas.microsoft.com/office/powerpoint/2010/main" val="823453277"/>
              </p:ext>
            </p:extLst>
          </p:nvPr>
        </p:nvGraphicFramePr>
        <p:xfrm>
          <a:off x="478379" y="1981200"/>
          <a:ext cx="8255000" cy="3978275"/>
        </p:xfrm>
        <a:graphic>
          <a:graphicData uri="http://schemas.openxmlformats.org/presentationml/2006/ole">
            <mc:AlternateContent xmlns:mc="http://schemas.openxmlformats.org/markup-compatibility/2006">
              <mc:Choice xmlns:v="urn:schemas-microsoft-com:vml" Requires="v">
                <p:oleObj spid="_x0000_s14358" name="Worksheet" r:id="rId4" imgW="8715299" imgH="4200660" progId="Excel.Sheet.8">
                  <p:embed/>
                </p:oleObj>
              </mc:Choice>
              <mc:Fallback>
                <p:oleObj name="Worksheet" r:id="rId4" imgW="8715299" imgH="4200660"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79" y="1981200"/>
                        <a:ext cx="82550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TextBox 6"/>
          <p:cNvSpPr txBox="1">
            <a:spLocks noChangeArrowheads="1"/>
          </p:cNvSpPr>
          <p:nvPr/>
        </p:nvSpPr>
        <p:spPr bwMode="auto">
          <a:xfrm>
            <a:off x="3581400" y="6172200"/>
            <a:ext cx="2048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b="1" dirty="0">
                <a:solidFill>
                  <a:schemeClr val="bg1"/>
                </a:solidFill>
                <a:effectLst>
                  <a:outerShdw blurRad="38100" dist="38100" dir="2700000" algn="tl">
                    <a:srgbClr val="000000">
                      <a:alpha val="43137"/>
                    </a:srgbClr>
                  </a:outerShdw>
                </a:effectLst>
              </a:rPr>
              <a:t>Source: </a:t>
            </a:r>
            <a:r>
              <a:rPr lang="en-US" sz="1200" b="1" i="1" dirty="0">
                <a:solidFill>
                  <a:schemeClr val="bg1"/>
                </a:solidFill>
                <a:effectLst>
                  <a:outerShdw blurRad="38100" dist="38100" dir="2700000" algn="tl">
                    <a:srgbClr val="000000">
                      <a:alpha val="43137"/>
                    </a:srgbClr>
                  </a:outerShdw>
                </a:effectLst>
              </a:rPr>
              <a:t>Kids Count, 2012</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4033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4" name="Rectangle 3"/>
          <p:cNvSpPr/>
          <p:nvPr/>
        </p:nvSpPr>
        <p:spPr>
          <a:xfrm>
            <a:off x="762000" y="1515762"/>
            <a:ext cx="4992216" cy="830997"/>
          </a:xfrm>
          <a:prstGeom prst="rect">
            <a:avLst/>
          </a:prstGeom>
        </p:spPr>
        <p:txBody>
          <a:bodyPr wrap="square">
            <a:spAutoFit/>
          </a:bodyPr>
          <a:lstStyle/>
          <a:p>
            <a:r>
              <a:rPr lang="en-US" sz="2400" b="1" dirty="0" smtClean="0">
                <a:solidFill>
                  <a:schemeClr val="bg1"/>
                </a:solidFill>
                <a:effectLst>
                  <a:outerShdw blurRad="38100" dist="38100" dir="2700000" algn="tl">
                    <a:srgbClr val="000000">
                      <a:alpha val="43137"/>
                    </a:srgbClr>
                  </a:outerShdw>
                </a:effectLst>
              </a:rPr>
              <a:t>A </a:t>
            </a:r>
            <a:r>
              <a:rPr lang="en-US" sz="2400" b="1" dirty="0">
                <a:solidFill>
                  <a:schemeClr val="bg1"/>
                </a:solidFill>
                <a:effectLst>
                  <a:outerShdw blurRad="38100" dist="38100" dir="2700000" algn="tl">
                    <a:srgbClr val="000000">
                      <a:alpha val="43137"/>
                    </a:srgbClr>
                  </a:outerShdw>
                </a:effectLst>
              </a:rPr>
              <a:t>family's ability to put enough nutritious food on the table</a:t>
            </a:r>
          </a:p>
        </p:txBody>
      </p:sp>
      <p:sp>
        <p:nvSpPr>
          <p:cNvPr id="5" name="TextBox 4"/>
          <p:cNvSpPr txBox="1"/>
          <p:nvPr/>
        </p:nvSpPr>
        <p:spPr>
          <a:xfrm>
            <a:off x="1143000" y="3639145"/>
            <a:ext cx="6172200" cy="2862322"/>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Federal Programs:</a:t>
            </a:r>
          </a:p>
          <a:p>
            <a:endParaRPr lang="en-US" sz="2000" b="1" dirty="0" smtClean="0">
              <a:solidFill>
                <a:schemeClr val="bg1"/>
              </a:solidFill>
              <a:effectLst>
                <a:outerShdw blurRad="38100" dist="38100" dir="2700000" algn="tl">
                  <a:srgbClr val="000000">
                    <a:alpha val="43137"/>
                  </a:srgbClr>
                </a:outerShdw>
              </a:effectLst>
            </a:endParaRPr>
          </a:p>
          <a:p>
            <a:pPr marL="285750" indent="-285750">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SNAP:  </a:t>
            </a:r>
            <a:r>
              <a:rPr lang="en-US" sz="2000" b="1" dirty="0">
                <a:solidFill>
                  <a:schemeClr val="bg1"/>
                </a:solidFill>
                <a:effectLst>
                  <a:outerShdw blurRad="38100" dist="38100" dir="2700000" algn="tl">
                    <a:srgbClr val="000000">
                      <a:alpha val="43137"/>
                    </a:srgbClr>
                  </a:outerShdw>
                </a:effectLst>
              </a:rPr>
              <a:t>USDA's Supplemental Nutrition Assistance </a:t>
            </a:r>
            <a:r>
              <a:rPr lang="en-US" sz="2000" b="1" dirty="0" smtClean="0">
                <a:solidFill>
                  <a:schemeClr val="bg1"/>
                </a:solidFill>
                <a:effectLst>
                  <a:outerShdw blurRad="38100" dist="38100" dir="2700000" algn="tl">
                    <a:srgbClr val="000000">
                      <a:alpha val="43137"/>
                    </a:srgbClr>
                  </a:outerShdw>
                </a:effectLst>
              </a:rPr>
              <a:t>Program serves 36.5 million people</a:t>
            </a:r>
          </a:p>
          <a:p>
            <a:pPr marL="285750" indent="-285750">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USDA's </a:t>
            </a:r>
            <a:r>
              <a:rPr lang="en-US" sz="2000" b="1" dirty="0">
                <a:solidFill>
                  <a:schemeClr val="bg1"/>
                </a:solidFill>
                <a:effectLst>
                  <a:outerShdw blurRad="38100" dist="38100" dir="2700000" algn="tl">
                    <a:srgbClr val="000000">
                      <a:alpha val="43137"/>
                    </a:srgbClr>
                  </a:outerShdw>
                </a:effectLst>
              </a:rPr>
              <a:t>National School Lunch program serves 31 million children </a:t>
            </a:r>
            <a:endParaRPr lang="en-US" sz="2000" b="1" dirty="0" smtClean="0">
              <a:solidFill>
                <a:schemeClr val="bg1"/>
              </a:solidFill>
              <a:effectLst>
                <a:outerShdw blurRad="38100" dist="38100" dir="2700000" algn="tl">
                  <a:srgbClr val="000000">
                    <a:alpha val="43137"/>
                  </a:srgbClr>
                </a:outerShdw>
              </a:effectLst>
            </a:endParaRPr>
          </a:p>
          <a:p>
            <a:pPr marL="285750" indent="-285750">
              <a:buFont typeface="Arial" pitchFamily="34" charset="0"/>
              <a:buChar char="•"/>
            </a:pPr>
            <a:r>
              <a:rPr lang="en-US" sz="2000" b="1" dirty="0">
                <a:solidFill>
                  <a:schemeClr val="bg1"/>
                </a:solidFill>
                <a:effectLst>
                  <a:outerShdw blurRad="38100" dist="38100" dir="2700000" algn="tl">
                    <a:srgbClr val="000000">
                      <a:alpha val="43137"/>
                    </a:srgbClr>
                  </a:outerShdw>
                </a:effectLst>
              </a:rPr>
              <a:t>Special Supplemental Nutrition Program for Women, Infants and Children, or WIC </a:t>
            </a:r>
            <a:r>
              <a:rPr lang="en-US" sz="2000" b="1" dirty="0" smtClean="0">
                <a:solidFill>
                  <a:schemeClr val="bg1"/>
                </a:solidFill>
                <a:effectLst>
                  <a:outerShdw blurRad="38100" dist="38100" dir="2700000" algn="tl">
                    <a:srgbClr val="000000">
                      <a:alpha val="43137"/>
                    </a:srgbClr>
                  </a:outerShdw>
                </a:effectLst>
              </a:rPr>
              <a:t>serves nearly half of all infants</a:t>
            </a:r>
            <a:endParaRPr lang="en-US" sz="20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762000" y="2590800"/>
            <a:ext cx="4572000" cy="1015663"/>
          </a:xfrm>
          <a:prstGeom prst="rect">
            <a:avLst/>
          </a:prstGeom>
        </p:spPr>
        <p:txBody>
          <a:bodyPr>
            <a:spAutoFit/>
          </a:bodyPr>
          <a:lstStyle/>
          <a:p>
            <a:r>
              <a:rPr lang="en-US" sz="2000" b="1" dirty="0">
                <a:solidFill>
                  <a:schemeClr val="bg1"/>
                </a:solidFill>
                <a:effectLst>
                  <a:outerShdw blurRad="38100" dist="38100" dir="2700000" algn="tl">
                    <a:srgbClr val="000000">
                      <a:alpha val="43137"/>
                    </a:srgbClr>
                  </a:outerShdw>
                </a:effectLst>
              </a:rPr>
              <a:t>About 22 percent of children lived in households that were food insecure at times in 2010,</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489" y="762000"/>
            <a:ext cx="2777404" cy="2877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3200" b="1" dirty="0" smtClean="0">
                <a:effectLst>
                  <a:outerShdw blurRad="38100" dist="38100" dir="2700000" algn="tl">
                    <a:srgbClr val="000000">
                      <a:alpha val="43137"/>
                    </a:srgbClr>
                  </a:outerShdw>
                </a:effectLst>
              </a:rPr>
              <a:t>Food insecurity</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5167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28929"/>
            <a:ext cx="648017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4800600"/>
            <a:ext cx="7275336" cy="1200329"/>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Children with at least one foreign-born parent:  23% (2010)</a:t>
            </a:r>
          </a:p>
          <a:p>
            <a:r>
              <a:rPr lang="en-US" b="1" dirty="0" smtClean="0">
                <a:solidFill>
                  <a:schemeClr val="bg1"/>
                </a:solidFill>
                <a:effectLst>
                  <a:outerShdw blurRad="38100" dist="38100" dir="2700000" algn="tl">
                    <a:srgbClr val="000000">
                      <a:alpha val="43137"/>
                    </a:srgbClr>
                  </a:outerShdw>
                </a:effectLst>
              </a:rPr>
              <a:t>Children (5-17) who speak a language other than English at 	home:  21% (2009)</a:t>
            </a:r>
          </a:p>
          <a:p>
            <a:r>
              <a:rPr lang="en-US" b="1" dirty="0" smtClean="0">
                <a:solidFill>
                  <a:schemeClr val="bg1"/>
                </a:solidFill>
                <a:effectLst>
                  <a:outerShdw blurRad="38100" dist="38100" dir="2700000" algn="tl">
                    <a:srgbClr val="000000">
                      <a:alpha val="43137"/>
                    </a:srgbClr>
                  </a:outerShdw>
                </a:effectLst>
              </a:rPr>
              <a:t>Children (5-17) who have difficulty speaking English:  5% (2009)</a:t>
            </a:r>
            <a:endParaRPr lang="en-US"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2382623" y="6065102"/>
            <a:ext cx="4572000" cy="523220"/>
          </a:xfrm>
          <a:prstGeom prst="rect">
            <a:avLst/>
          </a:prstGeom>
        </p:spPr>
        <p:txBody>
          <a:bodyPr>
            <a:spAutoFit/>
          </a:bodyPr>
          <a:lstStyle/>
          <a:p>
            <a:pPr fontAlgn="base">
              <a:spcBef>
                <a:spcPct val="0"/>
              </a:spcBef>
              <a:spcAft>
                <a:spcPct val="0"/>
              </a:spcAft>
            </a:pPr>
            <a:r>
              <a:rPr lang="en-US" sz="1400" b="1" dirty="0">
                <a:solidFill>
                  <a:schemeClr val="bg1"/>
                </a:solidFill>
                <a:effectLst>
                  <a:outerShdw blurRad="38100" dist="38100" dir="2700000" algn="tl">
                    <a:srgbClr val="000000">
                      <a:alpha val="43137"/>
                    </a:srgbClr>
                  </a:outerShdw>
                </a:effectLst>
              </a:rPr>
              <a:t>Source: </a:t>
            </a:r>
            <a:r>
              <a:rPr lang="en-US" sz="1400" b="1" i="1" dirty="0">
                <a:solidFill>
                  <a:schemeClr val="bg1"/>
                </a:solidFill>
                <a:effectLst>
                  <a:outerShdw blurRad="38100" dist="38100" dir="2700000" algn="tl">
                    <a:srgbClr val="000000">
                      <a:alpha val="43137"/>
                    </a:srgbClr>
                  </a:outerShdw>
                </a:effectLst>
              </a:rPr>
              <a:t>America’s Children: Key National Indicators of Well-Being, 2012</a:t>
            </a:r>
            <a:endParaRPr lang="en-US" sz="1400" b="1"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z="3200" b="1" dirty="0" smtClean="0">
                <a:effectLst>
                  <a:outerShdw blurRad="38100" dist="38100" dir="2700000" algn="tl">
                    <a:srgbClr val="000000">
                      <a:alpha val="43137"/>
                    </a:srgbClr>
                  </a:outerShdw>
                </a:effectLst>
              </a:rPr>
              <a:t>English Proficiency and Racial Diversity</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018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4" name="Slide Number Placeholder 5"/>
          <p:cNvSpPr>
            <a:spLocks noGrp="1"/>
          </p:cNvSpPr>
          <p:nvPr>
            <p:ph type="sldNum" sz="quarter" idx="12"/>
          </p:nvPr>
        </p:nvSpPr>
        <p:spPr>
          <a:xfrm>
            <a:off x="6553200" y="6356350"/>
            <a:ext cx="2133600" cy="365125"/>
          </a:xfrm>
        </p:spPr>
        <p:txBody>
          <a:bodyPr rtlCol="0" anchor="ctr"/>
          <a:lstStyle/>
          <a:p>
            <a:pPr>
              <a:defRPr/>
            </a:pPr>
            <a:fld id="{CA81576B-5BAB-4358-A6D5-29E32C87F975}" type="slidenum">
              <a:rPr lang="en-US" altLang="en-US" sz="1200">
                <a:solidFill>
                  <a:srgbClr val="000000">
                    <a:tint val="75000"/>
                  </a:srgbClr>
                </a:solidFill>
              </a:rPr>
              <a:pPr>
                <a:defRPr/>
              </a:pPr>
              <a:t>2</a:t>
            </a:fld>
            <a:endParaRPr lang="en-US" altLang="en-US" sz="1200" dirty="0">
              <a:solidFill>
                <a:srgbClr val="000000">
                  <a:tint val="75000"/>
                </a:srgbClr>
              </a:solidFill>
            </a:endParaRPr>
          </a:p>
        </p:txBody>
      </p:sp>
      <p:sp>
        <p:nvSpPr>
          <p:cNvPr id="54274" name="Rectangle 1026"/>
          <p:cNvSpPr>
            <a:spLocks noGrp="1" noChangeArrowheads="1"/>
          </p:cNvSpPr>
          <p:nvPr>
            <p:ph type="title" idx="4294967295"/>
          </p:nvPr>
        </p:nvSpPr>
        <p:spPr>
          <a:xfrm>
            <a:off x="533400" y="609600"/>
            <a:ext cx="7772400" cy="914400"/>
          </a:xfrm>
        </p:spPr>
        <p:txBody>
          <a:bodyPr>
            <a:noAutofit/>
          </a:bodyPr>
          <a:lstStyle/>
          <a:p>
            <a:pPr eaLnBrk="1" hangingPunct="1">
              <a:defRPr/>
            </a:pPr>
            <a:r>
              <a:rPr lang="en-US" altLang="en-US" sz="3200" b="1" dirty="0" smtClean="0">
                <a:effectLst>
                  <a:outerShdw blurRad="38100" dist="38100" dir="2700000" algn="tl">
                    <a:srgbClr val="000000">
                      <a:alpha val="43137"/>
                    </a:srgbClr>
                  </a:outerShdw>
                </a:effectLst>
              </a:rPr>
              <a:t>Facts about Children</a:t>
            </a:r>
          </a:p>
        </p:txBody>
      </p:sp>
      <p:sp>
        <p:nvSpPr>
          <p:cNvPr id="3075" name="Rectangle 1027"/>
          <p:cNvSpPr>
            <a:spLocks noGrp="1" noChangeArrowheads="1"/>
          </p:cNvSpPr>
          <p:nvPr>
            <p:ph idx="4294967295"/>
          </p:nvPr>
        </p:nvSpPr>
        <p:spPr>
          <a:xfrm>
            <a:off x="533400" y="2209800"/>
            <a:ext cx="7772400" cy="4191000"/>
          </a:xfrm>
        </p:spPr>
        <p:txBody>
          <a:bodyPr/>
          <a:lstStyle/>
          <a:p>
            <a:pPr marL="625475" indent="-342900">
              <a:spcBef>
                <a:spcPts val="0"/>
              </a:spcBef>
              <a:spcAft>
                <a:spcPts val="1200"/>
              </a:spcAft>
            </a:pPr>
            <a:r>
              <a:rPr lang="en-US" sz="2000" b="1" i="1" dirty="0" smtClean="0">
                <a:effectLst>
                  <a:outerShdw blurRad="38100" dist="38100" dir="2700000" algn="tl">
                    <a:srgbClr val="000000">
                      <a:alpha val="43137"/>
                    </a:srgbClr>
                  </a:outerShdw>
                </a:effectLst>
              </a:rPr>
              <a:t>America’s Children: Key National Indicators of Well-Being, 2012</a:t>
            </a:r>
            <a:r>
              <a:rPr lang="en-US" sz="2000" b="1" dirty="0" smtClean="0">
                <a:effectLst>
                  <a:outerShdw blurRad="38100" dist="38100" dir="2700000" algn="tl">
                    <a:srgbClr val="000000">
                      <a:alpha val="43137"/>
                    </a:srgbClr>
                  </a:outerShdw>
                </a:effectLst>
              </a:rPr>
              <a:t>, an annual report to the Nation on the condition of children in America. </a:t>
            </a:r>
            <a:br>
              <a:rPr lang="en-US" sz="2000" b="1" dirty="0" smtClean="0">
                <a:effectLst>
                  <a:outerShdw blurRad="38100" dist="38100" dir="2700000" algn="tl">
                    <a:srgbClr val="000000">
                      <a:alpha val="43137"/>
                    </a:srgbClr>
                  </a:outerShdw>
                </a:effectLst>
              </a:rPr>
            </a:br>
            <a:r>
              <a:rPr lang="en-US" altLang="en-US" sz="2000" b="1" u="sng" dirty="0" smtClean="0">
                <a:effectLst>
                  <a:outerShdw blurRad="38100" dist="38100" dir="2700000" algn="tl">
                    <a:srgbClr val="000000">
                      <a:alpha val="43137"/>
                    </a:srgbClr>
                  </a:outerShdw>
                </a:effectLst>
              </a:rPr>
              <a:t>http://www.childstats.gov/index.asp</a:t>
            </a:r>
          </a:p>
          <a:p>
            <a:pPr marL="625475" indent="-342900">
              <a:spcBef>
                <a:spcPts val="1200"/>
              </a:spcBef>
              <a:spcAft>
                <a:spcPts val="1200"/>
              </a:spcAft>
            </a:pPr>
            <a:r>
              <a:rPr lang="en-US" altLang="en-US" sz="2000" b="1" dirty="0" smtClean="0">
                <a:effectLst>
                  <a:outerShdw blurRad="38100" dist="38100" dir="2700000" algn="tl">
                    <a:srgbClr val="000000">
                      <a:alpha val="43137"/>
                    </a:srgbClr>
                  </a:outerShdw>
                </a:effectLst>
              </a:rPr>
              <a:t>2012 Kids Count Data Book:  The Annie E. Casey Foundation.</a:t>
            </a:r>
            <a:br>
              <a:rPr lang="en-US" altLang="en-US" sz="2000" b="1" dirty="0" smtClean="0">
                <a:effectLst>
                  <a:outerShdw blurRad="38100" dist="38100" dir="2700000" algn="tl">
                    <a:srgbClr val="000000">
                      <a:alpha val="43137"/>
                    </a:srgbClr>
                  </a:outerShdw>
                </a:effectLst>
              </a:rPr>
            </a:br>
            <a:r>
              <a:rPr lang="en-US" altLang="en-US" sz="2000" b="1" u="sng" dirty="0" smtClean="0">
                <a:effectLst>
                  <a:outerShdw blurRad="38100" dist="38100" dir="2700000" algn="tl">
                    <a:srgbClr val="000000">
                      <a:alpha val="43137"/>
                    </a:srgbClr>
                  </a:outerShdw>
                </a:effectLst>
              </a:rPr>
              <a:t>http://datacenter.kidscount.org/DataBook/2012/Default.aspx</a:t>
            </a:r>
          </a:p>
          <a:p>
            <a:pPr indent="0" eaLnBrk="1" hangingPunct="1">
              <a:spcBef>
                <a:spcPts val="0"/>
              </a:spcBef>
              <a:spcAft>
                <a:spcPts val="1200"/>
              </a:spcAft>
              <a:buFontTx/>
              <a:buNone/>
            </a:pPr>
            <a:endParaRPr lang="en-US" sz="2000" b="1" dirty="0" smtClean="0">
              <a:effectLst>
                <a:outerShdw blurRad="38100" dist="38100" dir="2700000" algn="tl">
                  <a:srgbClr val="000000">
                    <a:alpha val="43137"/>
                  </a:srgbClr>
                </a:outerShdw>
              </a:effectLst>
            </a:endParaRPr>
          </a:p>
          <a:p>
            <a:pPr indent="0" eaLnBrk="1" hangingPunct="1">
              <a:buFontTx/>
              <a:buNone/>
            </a:pPr>
            <a:endParaRPr lang="en-US" altLang="en-US"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946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effectLst>
                  <a:outerShdw blurRad="38100" dist="38100" dir="2700000" algn="tl">
                    <a:srgbClr val="000000">
                      <a:alpha val="43137"/>
                    </a:srgbClr>
                  </a:outerShdw>
                </a:effectLst>
              </a:rPr>
              <a:t>Child Injury and Mortality</a:t>
            </a:r>
            <a:endParaRPr lang="en-US" sz="3200" b="1" dirty="0">
              <a:effectLst>
                <a:outerShdw blurRad="38100" dist="38100" dir="2700000" algn="tl">
                  <a:srgbClr val="000000">
                    <a:alpha val="43137"/>
                  </a:srgbClr>
                </a:outerShdw>
              </a:effectLst>
            </a:endParaRPr>
          </a:p>
        </p:txBody>
      </p:sp>
      <p:sp>
        <p:nvSpPr>
          <p:cNvPr id="5" name="Slide Number Placeholder 5"/>
          <p:cNvSpPr>
            <a:spLocks noGrp="1"/>
          </p:cNvSpPr>
          <p:nvPr>
            <p:ph type="sldNum" sz="quarter" idx="12"/>
          </p:nvPr>
        </p:nvSpPr>
        <p:spPr/>
        <p:txBody>
          <a:bodyPr rtlCol="0" anchor="ctr"/>
          <a:lstStyle/>
          <a:p>
            <a:pPr>
              <a:defRPr/>
            </a:pPr>
            <a:fld id="{F3CFC198-0B8E-402E-B0E2-FFDD5F23DFC1}" type="slidenum">
              <a:rPr lang="en-US" altLang="en-US" sz="1200">
                <a:solidFill>
                  <a:schemeClr val="tx1">
                    <a:tint val="75000"/>
                  </a:schemeClr>
                </a:solidFill>
              </a:rPr>
              <a:pPr>
                <a:defRPr/>
              </a:pPr>
              <a:t>20</a:t>
            </a:fld>
            <a:endParaRPr lang="en-US" altLang="en-US" sz="1200">
              <a:solidFill>
                <a:schemeClr val="tx1">
                  <a:tint val="75000"/>
                </a:schemeClr>
              </a:solidFill>
            </a:endParaRPr>
          </a:p>
        </p:txBody>
      </p:sp>
      <p:pic>
        <p:nvPicPr>
          <p:cNvPr id="19460" name="Picture 13" descr="Emergency department visit rates for children ages 1–4 and 5–14 by leading causes of injury visits, 2007–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2209800"/>
            <a:ext cx="66436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p:cNvSpPr>
            <a:spLocks noChangeArrowheads="1"/>
          </p:cNvSpPr>
          <p:nvPr/>
        </p:nvSpPr>
        <p:spPr bwMode="auto">
          <a:xfrm>
            <a:off x="838200" y="1524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b="1" dirty="0">
                <a:solidFill>
                  <a:schemeClr val="bg1"/>
                </a:solidFill>
                <a:effectLst>
                  <a:outerShdw blurRad="38100" dist="38100" dir="2700000" algn="tl">
                    <a:srgbClr val="000000">
                      <a:alpha val="43137"/>
                    </a:srgbClr>
                  </a:outerShdw>
                </a:effectLst>
              </a:rPr>
              <a:t>Emergency department visit rates for children ages 1–4 and 5–14 by leading causes of injury visits, 2007–2008</a:t>
            </a:r>
          </a:p>
        </p:txBody>
      </p:sp>
      <p:sp>
        <p:nvSpPr>
          <p:cNvPr id="19462" name="TextBox 8"/>
          <p:cNvSpPr txBox="1">
            <a:spLocks noChangeArrowheads="1"/>
          </p:cNvSpPr>
          <p:nvPr/>
        </p:nvSpPr>
        <p:spPr bwMode="auto">
          <a:xfrm>
            <a:off x="2057400" y="6400800"/>
            <a:ext cx="5456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b="1" dirty="0">
                <a:solidFill>
                  <a:schemeClr val="bg1"/>
                </a:solidFill>
                <a:effectLst>
                  <a:outerShdw blurRad="38100" dist="38100" dir="2700000" algn="tl">
                    <a:srgbClr val="000000">
                      <a:alpha val="43137"/>
                    </a:srgbClr>
                  </a:outerShdw>
                </a:effectLst>
              </a:rPr>
              <a:t>Source: </a:t>
            </a:r>
            <a:r>
              <a:rPr lang="en-US" sz="1200" b="1" i="1" dirty="0">
                <a:solidFill>
                  <a:schemeClr val="bg1"/>
                </a:solidFill>
                <a:effectLst>
                  <a:outerShdw blurRad="38100" dist="38100" dir="2700000" algn="tl">
                    <a:srgbClr val="000000">
                      <a:alpha val="43137"/>
                    </a:srgbClr>
                  </a:outerShdw>
                </a:effectLst>
              </a:rPr>
              <a:t>America’s Children: Key National Indicators of Well-Being, 2012</a:t>
            </a:r>
            <a:endParaRPr lang="en-US" sz="1200" b="1" dirty="0">
              <a:solidFill>
                <a:schemeClr val="bg1"/>
              </a:solidFill>
              <a:effectLst>
                <a:outerShdw blurRad="38100" dist="38100" dir="2700000" algn="tl">
                  <a:srgbClr val="000000">
                    <a:alpha val="43137"/>
                  </a:srgbClr>
                </a:outerShdw>
              </a:effectLst>
            </a:endParaRPr>
          </a:p>
        </p:txBody>
      </p:sp>
      <p:sp>
        <p:nvSpPr>
          <p:cNvPr id="19463" name="Rectangle 9"/>
          <p:cNvSpPr>
            <a:spLocks noChangeArrowheads="1"/>
          </p:cNvSpPr>
          <p:nvPr/>
        </p:nvSpPr>
        <p:spPr bwMode="auto">
          <a:xfrm>
            <a:off x="1600200" y="5486400"/>
            <a:ext cx="63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b="1" dirty="0">
                <a:solidFill>
                  <a:schemeClr val="bg1"/>
                </a:solidFill>
                <a:effectLst>
                  <a:outerShdw blurRad="38100" dist="38100" dir="2700000" algn="tl">
                    <a:srgbClr val="000000">
                      <a:alpha val="43137"/>
                    </a:srgbClr>
                  </a:outerShdw>
                </a:effectLst>
              </a:rPr>
              <a:t>In 2000, the total lifetime costs (medical expenses and productivity losses) of injuries among children ages 0–14 were estimated to be over $50 billion. </a:t>
            </a:r>
          </a:p>
        </p:txBody>
      </p:sp>
    </p:spTree>
    <p:extLst>
      <p:ext uri="{BB962C8B-B14F-4D97-AF65-F5344CB8AC3E}">
        <p14:creationId xmlns:p14="http://schemas.microsoft.com/office/powerpoint/2010/main" val="2136387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rtlCol="0" anchor="ctr"/>
          <a:lstStyle/>
          <a:p>
            <a:pPr>
              <a:defRPr/>
            </a:pPr>
            <a:fld id="{8A189E74-97BB-4ACD-8C07-820667F7A93A}" type="slidenum">
              <a:rPr lang="en-US" altLang="en-US" sz="1200">
                <a:solidFill>
                  <a:schemeClr val="tx1">
                    <a:tint val="75000"/>
                  </a:schemeClr>
                </a:solidFill>
              </a:rPr>
              <a:pPr>
                <a:defRPr/>
              </a:pPr>
              <a:t>21</a:t>
            </a:fld>
            <a:endParaRPr lang="en-US" altLang="en-US" sz="1200">
              <a:solidFill>
                <a:schemeClr val="tx1">
                  <a:tint val="75000"/>
                </a:schemeClr>
              </a:solidFill>
            </a:endParaRPr>
          </a:p>
        </p:txBody>
      </p:sp>
      <p:sp>
        <p:nvSpPr>
          <p:cNvPr id="20482" name="Title 1"/>
          <p:cNvSpPr>
            <a:spLocks noGrp="1"/>
          </p:cNvSpPr>
          <p:nvPr>
            <p:ph type="title" idx="4294967295"/>
          </p:nvPr>
        </p:nvSpPr>
        <p:spPr>
          <a:xfrm>
            <a:off x="304800" y="2209800"/>
            <a:ext cx="3429000" cy="609600"/>
          </a:xfrm>
        </p:spPr>
        <p:txBody>
          <a:bodyPr/>
          <a:lstStyle/>
          <a:p>
            <a:pPr eaLnBrk="1" hangingPunct="1"/>
            <a:r>
              <a:rPr lang="en-US" sz="1600" b="1" dirty="0" smtClean="0">
                <a:effectLst>
                  <a:outerShdw blurRad="38100" dist="38100" dir="2700000" algn="tl">
                    <a:srgbClr val="000000">
                      <a:alpha val="43137"/>
                    </a:srgbClr>
                  </a:outerShdw>
                </a:effectLst>
              </a:rPr>
              <a:t>Children confirmed victims of child maltreatment by CPS by age</a:t>
            </a:r>
          </a:p>
        </p:txBody>
      </p:sp>
      <p:sp>
        <p:nvSpPr>
          <p:cNvPr id="20484" name="TextBox 8"/>
          <p:cNvSpPr txBox="1">
            <a:spLocks noChangeArrowheads="1"/>
          </p:cNvSpPr>
          <p:nvPr/>
        </p:nvSpPr>
        <p:spPr bwMode="auto">
          <a:xfrm>
            <a:off x="4769708" y="4458474"/>
            <a:ext cx="335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600" b="1" dirty="0" smtClean="0">
                <a:solidFill>
                  <a:schemeClr val="bg1"/>
                </a:solidFill>
                <a:effectLst>
                  <a:outerShdw blurRad="38100" dist="38100" dir="2700000" algn="tl">
                    <a:srgbClr val="000000">
                      <a:alpha val="43137"/>
                    </a:srgbClr>
                  </a:outerShdw>
                </a:effectLst>
                <a:latin typeface="Calibri" pitchFamily="34" charset="0"/>
              </a:rPr>
              <a:t>Children </a:t>
            </a:r>
            <a:r>
              <a:rPr lang="en-US" sz="1600" b="1" dirty="0">
                <a:solidFill>
                  <a:schemeClr val="bg1"/>
                </a:solidFill>
                <a:effectLst>
                  <a:outerShdw blurRad="38100" dist="38100" dir="2700000" algn="tl">
                    <a:srgbClr val="000000">
                      <a:alpha val="43137"/>
                    </a:srgbClr>
                  </a:outerShdw>
                </a:effectLst>
                <a:latin typeface="Calibri" pitchFamily="34" charset="0"/>
              </a:rPr>
              <a:t>age 0-4 confirmed victims of child maltreatment by </a:t>
            </a:r>
            <a:r>
              <a:rPr lang="en-US" sz="1600" b="1" dirty="0" smtClean="0">
                <a:solidFill>
                  <a:schemeClr val="bg1"/>
                </a:solidFill>
                <a:effectLst>
                  <a:outerShdw blurRad="38100" dist="38100" dir="2700000" algn="tl">
                    <a:srgbClr val="000000">
                      <a:alpha val="43137"/>
                    </a:srgbClr>
                  </a:outerShdw>
                </a:effectLst>
                <a:latin typeface="Calibri" pitchFamily="34" charset="0"/>
              </a:rPr>
              <a:t>state:</a:t>
            </a:r>
          </a:p>
          <a:p>
            <a:r>
              <a:rPr lang="en-US" sz="1600" b="1" dirty="0" smtClean="0">
                <a:solidFill>
                  <a:schemeClr val="bg1"/>
                </a:solidFill>
                <a:effectLst>
                  <a:outerShdw blurRad="38100" dist="38100" dir="2700000" algn="tl">
                    <a:srgbClr val="000000">
                      <a:alpha val="43137"/>
                    </a:srgbClr>
                  </a:outerShdw>
                </a:effectLst>
                <a:latin typeface="Calibri" pitchFamily="34" charset="0"/>
              </a:rPr>
              <a:t>Varies from 21% - 45%</a:t>
            </a:r>
            <a:endParaRPr lang="en-US" sz="1600" b="1" dirty="0">
              <a:solidFill>
                <a:schemeClr val="bg1"/>
              </a:solidFill>
              <a:effectLst>
                <a:outerShdw blurRad="38100" dist="38100" dir="2700000" algn="tl">
                  <a:srgbClr val="000000">
                    <a:alpha val="43137"/>
                  </a:srgbClr>
                </a:outerShdw>
              </a:effectLst>
              <a:latin typeface="Calibri" pitchFamily="34" charset="0"/>
            </a:endParaRPr>
          </a:p>
        </p:txBody>
      </p:sp>
      <p:sp>
        <p:nvSpPr>
          <p:cNvPr id="20485" name="TextBox 9"/>
          <p:cNvSpPr txBox="1">
            <a:spLocks noChangeArrowheads="1"/>
          </p:cNvSpPr>
          <p:nvPr/>
        </p:nvSpPr>
        <p:spPr bwMode="auto">
          <a:xfrm>
            <a:off x="4953000" y="6248400"/>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200" b="1" dirty="0">
                <a:solidFill>
                  <a:schemeClr val="bg1"/>
                </a:solidFill>
                <a:effectLst>
                  <a:outerShdw blurRad="38100" dist="38100" dir="2700000" algn="tl">
                    <a:srgbClr val="000000">
                      <a:alpha val="43137"/>
                    </a:srgbClr>
                  </a:outerShdw>
                </a:effectLst>
              </a:rPr>
              <a:t>Source: </a:t>
            </a:r>
            <a:r>
              <a:rPr lang="en-US" sz="1200" b="1" i="1" dirty="0">
                <a:solidFill>
                  <a:schemeClr val="bg1"/>
                </a:solidFill>
                <a:effectLst>
                  <a:outerShdw blurRad="38100" dist="38100" dir="2700000" algn="tl">
                    <a:srgbClr val="000000">
                      <a:alpha val="43137"/>
                    </a:srgbClr>
                  </a:outerShdw>
                </a:effectLst>
              </a:rPr>
              <a:t>Kids Count, 2012</a:t>
            </a:r>
            <a:endParaRPr lang="en-US" sz="1200" b="1" dirty="0">
              <a:solidFill>
                <a:schemeClr val="bg1"/>
              </a:solidFill>
              <a:effectLst>
                <a:outerShdw blurRad="38100" dist="38100" dir="2700000" algn="tl">
                  <a:srgbClr val="000000">
                    <a:alpha val="43137"/>
                  </a:srgbClr>
                </a:outerShdw>
              </a:effectLst>
            </a:endParaRPr>
          </a:p>
        </p:txBody>
      </p:sp>
      <p:pic>
        <p:nvPicPr>
          <p:cNvPr id="204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464062"/>
            <a:ext cx="51625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709" y="3393518"/>
            <a:ext cx="44307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3709" y="838200"/>
            <a:ext cx="3881191"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Child Maltreatment</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4255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3" name="TextBox 2"/>
          <p:cNvSpPr txBox="1"/>
          <p:nvPr/>
        </p:nvSpPr>
        <p:spPr>
          <a:xfrm>
            <a:off x="2057399" y="2702664"/>
            <a:ext cx="5541902" cy="1800493"/>
          </a:xfrm>
          <a:prstGeom prst="rect">
            <a:avLst/>
          </a:prstGeom>
          <a:noFill/>
        </p:spPr>
        <p:txBody>
          <a:bodyPr wrap="none" rtlCol="0">
            <a:spAutoFit/>
          </a:bodyPr>
          <a:lstStyle/>
          <a:p>
            <a:pPr marL="285750" indent="-285750">
              <a:spcBef>
                <a:spcPts val="600"/>
              </a:spcBef>
              <a:buFont typeface="Arial" pitchFamily="34" charset="0"/>
              <a:buChar char="•"/>
            </a:pPr>
            <a:r>
              <a:rPr lang="en-US" sz="2400" b="1" dirty="0" smtClean="0">
                <a:solidFill>
                  <a:schemeClr val="bg1"/>
                </a:solidFill>
                <a:effectLst>
                  <a:outerShdw blurRad="38100" dist="38100" dir="2700000" algn="tl">
                    <a:srgbClr val="000000">
                      <a:alpha val="43137"/>
                    </a:srgbClr>
                  </a:outerShdw>
                </a:effectLst>
              </a:rPr>
              <a:t>Health Insurance Sources</a:t>
            </a:r>
          </a:p>
          <a:p>
            <a:pPr marL="285750" indent="-285750">
              <a:spcBef>
                <a:spcPts val="600"/>
              </a:spcBef>
              <a:buFont typeface="Arial" pitchFamily="34" charset="0"/>
              <a:buChar char="•"/>
            </a:pPr>
            <a:r>
              <a:rPr lang="en-US" sz="2400" b="1" dirty="0" smtClean="0">
                <a:solidFill>
                  <a:schemeClr val="bg1"/>
                </a:solidFill>
                <a:effectLst>
                  <a:outerShdw blurRad="38100" dist="38100" dir="2700000" algn="tl">
                    <a:srgbClr val="000000">
                      <a:alpha val="43137"/>
                    </a:srgbClr>
                  </a:outerShdw>
                </a:effectLst>
              </a:rPr>
              <a:t>Dental Visits</a:t>
            </a:r>
          </a:p>
          <a:p>
            <a:pPr marL="285750" indent="-285750">
              <a:spcBef>
                <a:spcPts val="600"/>
              </a:spcBef>
              <a:buFont typeface="Arial" pitchFamily="34" charset="0"/>
              <a:buChar char="•"/>
            </a:pPr>
            <a:r>
              <a:rPr lang="en-US" sz="2400" b="1" dirty="0" smtClean="0">
                <a:solidFill>
                  <a:schemeClr val="bg1"/>
                </a:solidFill>
                <a:effectLst>
                  <a:outerShdw blurRad="38100" dist="38100" dir="2700000" algn="tl">
                    <a:srgbClr val="000000">
                      <a:alpha val="43137"/>
                    </a:srgbClr>
                  </a:outerShdw>
                </a:effectLst>
              </a:rPr>
              <a:t>Untreated Caries</a:t>
            </a:r>
          </a:p>
          <a:p>
            <a:pPr marL="285750" indent="-285750">
              <a:spcBef>
                <a:spcPts val="600"/>
              </a:spcBef>
              <a:buFont typeface="Arial" pitchFamily="34" charset="0"/>
              <a:buChar char="•"/>
            </a:pPr>
            <a:r>
              <a:rPr lang="en-US" sz="2400" b="1" dirty="0" smtClean="0">
                <a:solidFill>
                  <a:schemeClr val="bg1"/>
                </a:solidFill>
                <a:effectLst>
                  <a:outerShdw blurRad="38100" dist="38100" dir="2700000" algn="tl">
                    <a:srgbClr val="000000">
                      <a:alpha val="43137"/>
                    </a:srgbClr>
                  </a:outerShdw>
                </a:effectLst>
              </a:rPr>
              <a:t>Perceived Need for Dental Services</a:t>
            </a:r>
            <a:endParaRPr lang="en-US" sz="2400" b="1" dirty="0">
              <a:solidFill>
                <a:schemeClr val="bg1"/>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685800" y="784225"/>
            <a:ext cx="7583487" cy="1044575"/>
          </a:xfrm>
        </p:spPr>
        <p:txBody>
          <a:bodyPr/>
          <a:lstStyle/>
          <a:p>
            <a:r>
              <a:rPr lang="en-US" sz="3200" b="1" dirty="0" smtClean="0">
                <a:effectLst>
                  <a:outerShdw blurRad="38100" dist="38100" dir="2700000" algn="tl">
                    <a:srgbClr val="000000">
                      <a:alpha val="43137"/>
                    </a:srgbClr>
                  </a:outerShdw>
                </a:effectLst>
              </a:rPr>
              <a:t>Health Insurance, Dental Visits, and Untreated Caries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4576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rtlCol="0" anchor="ctr"/>
          <a:lstStyle/>
          <a:p>
            <a:pPr>
              <a:defRPr/>
            </a:pPr>
            <a:fld id="{73EBCD29-CD45-4302-AEE9-C6DEB377113C}" type="slidenum">
              <a:rPr lang="en-US" altLang="en-US" sz="1200">
                <a:solidFill>
                  <a:srgbClr val="000000">
                    <a:tint val="75000"/>
                  </a:srgbClr>
                </a:solidFill>
              </a:rPr>
              <a:pPr>
                <a:defRPr/>
              </a:pPr>
              <a:t>23</a:t>
            </a:fld>
            <a:endParaRPr lang="en-US" altLang="en-US" sz="1200" dirty="0">
              <a:solidFill>
                <a:srgbClr val="000000">
                  <a:tint val="75000"/>
                </a:srgbClr>
              </a:solidFill>
            </a:endParaRPr>
          </a:p>
        </p:txBody>
      </p:sp>
      <p:sp>
        <p:nvSpPr>
          <p:cNvPr id="14338" name="Title 1"/>
          <p:cNvSpPr>
            <a:spLocks noGrp="1"/>
          </p:cNvSpPr>
          <p:nvPr>
            <p:ph type="title" idx="4294967295"/>
          </p:nvPr>
        </p:nvSpPr>
        <p:spPr>
          <a:xfrm>
            <a:off x="609600" y="381000"/>
            <a:ext cx="8229600" cy="1143000"/>
          </a:xfrm>
        </p:spPr>
        <p:txBody>
          <a:bodyPr/>
          <a:lstStyle/>
          <a:p>
            <a:pPr eaLnBrk="1" hangingPunct="1"/>
            <a:r>
              <a:rPr lang="en-US" sz="3200" b="1" dirty="0" smtClean="0">
                <a:effectLst>
                  <a:outerShdw blurRad="38100" dist="38100" dir="2700000" algn="tl">
                    <a:srgbClr val="000000">
                      <a:alpha val="43137"/>
                    </a:srgbClr>
                  </a:outerShdw>
                </a:effectLst>
              </a:rPr>
              <a:t>Poverty Rate and Health Insurance</a:t>
            </a:r>
          </a:p>
        </p:txBody>
      </p:sp>
      <p:graphicFrame>
        <p:nvGraphicFramePr>
          <p:cNvPr id="14339" name="Content Placeholder 4"/>
          <p:cNvGraphicFramePr>
            <a:graphicFrameLocks noGrp="1"/>
          </p:cNvGraphicFramePr>
          <p:nvPr>
            <p:ph idx="4294967295"/>
            <p:extLst>
              <p:ext uri="{D42A27DB-BD31-4B8C-83A1-F6EECF244321}">
                <p14:modId xmlns:p14="http://schemas.microsoft.com/office/powerpoint/2010/main" val="3319908323"/>
              </p:ext>
            </p:extLst>
          </p:nvPr>
        </p:nvGraphicFramePr>
        <p:xfrm>
          <a:off x="929481" y="1866171"/>
          <a:ext cx="7226300" cy="3436937"/>
        </p:xfrm>
        <a:graphic>
          <a:graphicData uri="http://schemas.openxmlformats.org/presentationml/2006/ole">
            <mc:AlternateContent xmlns:mc="http://schemas.openxmlformats.org/markup-compatibility/2006">
              <mc:Choice xmlns:v="urn:schemas-microsoft-com:vml" Requires="v">
                <p:oleObj spid="_x0000_s1081" name="Worksheet" r:id="rId4" imgW="7229568" imgH="3438450" progId="Excel.Sheet.8">
                  <p:embed/>
                </p:oleObj>
              </mc:Choice>
              <mc:Fallback>
                <p:oleObj name="Worksheet" r:id="rId4" imgW="7229568" imgH="3438450"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481" y="1866171"/>
                        <a:ext cx="72263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TextBox 6"/>
          <p:cNvSpPr txBox="1">
            <a:spLocks noChangeArrowheads="1"/>
          </p:cNvSpPr>
          <p:nvPr/>
        </p:nvSpPr>
        <p:spPr bwMode="auto">
          <a:xfrm>
            <a:off x="3581400" y="6172200"/>
            <a:ext cx="2048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rPr>
              <a:t>Source: </a:t>
            </a:r>
            <a:r>
              <a:rPr lang="en-US" sz="1200" b="1" i="1" dirty="0">
                <a:solidFill>
                  <a:schemeClr val="bg1"/>
                </a:solidFill>
                <a:effectLst>
                  <a:outerShdw blurRad="38100" dist="38100" dir="2700000" algn="tl">
                    <a:srgbClr val="000000">
                      <a:alpha val="43137"/>
                    </a:srgbClr>
                  </a:outerShdw>
                </a:effectLst>
              </a:rPr>
              <a:t>Kids Count, 2012</a:t>
            </a:r>
            <a:endParaRPr lang="en-US" sz="1200" b="1" dirty="0">
              <a:solidFill>
                <a:schemeClr val="bg1"/>
              </a:solidFill>
              <a:effectLst>
                <a:outerShdw blurRad="38100" dist="38100" dir="2700000" algn="tl">
                  <a:srgbClr val="000000">
                    <a:alpha val="43137"/>
                  </a:srgbClr>
                </a:outerShdw>
              </a:effectLst>
            </a:endParaRPr>
          </a:p>
        </p:txBody>
      </p:sp>
      <p:sp>
        <p:nvSpPr>
          <p:cNvPr id="14342" name="TextBox 7"/>
          <p:cNvSpPr txBox="1">
            <a:spLocks noChangeArrowheads="1"/>
          </p:cNvSpPr>
          <p:nvPr/>
        </p:nvSpPr>
        <p:spPr bwMode="auto">
          <a:xfrm>
            <a:off x="990600" y="5334000"/>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1600" b="1" dirty="0">
                <a:solidFill>
                  <a:schemeClr val="bg1"/>
                </a:solidFill>
                <a:effectLst>
                  <a:outerShdw blurRad="38100" dist="38100" dir="2700000" algn="tl">
                    <a:srgbClr val="000000">
                      <a:alpha val="43137"/>
                    </a:srgbClr>
                  </a:outerShdw>
                </a:effectLst>
                <a:latin typeface="+mn-lt"/>
              </a:rPr>
              <a:t>State with highest rate of uninsured children: Nevada @ 17%</a:t>
            </a:r>
          </a:p>
          <a:p>
            <a:pPr fontAlgn="base">
              <a:spcBef>
                <a:spcPct val="0"/>
              </a:spcBef>
              <a:spcAft>
                <a:spcPct val="0"/>
              </a:spcAft>
            </a:pPr>
            <a:r>
              <a:rPr lang="en-US" sz="1600" b="1" dirty="0">
                <a:solidFill>
                  <a:schemeClr val="bg1"/>
                </a:solidFill>
                <a:effectLst>
                  <a:outerShdw blurRad="38100" dist="38100" dir="2700000" algn="tl">
                    <a:srgbClr val="000000">
                      <a:alpha val="43137"/>
                    </a:srgbClr>
                  </a:outerShdw>
                </a:effectLst>
                <a:latin typeface="+mn-lt"/>
              </a:rPr>
              <a:t>State with lowest rate of uninsured children : Vermont and Massachusetts @ 2%</a:t>
            </a:r>
            <a:endParaRPr lang="en-US" sz="1600" b="1" i="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20954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rtlCol="0" anchor="ctr"/>
          <a:lstStyle/>
          <a:p>
            <a:pPr>
              <a:defRPr/>
            </a:pPr>
            <a:fld id="{0B4D08C5-D8B3-4617-8168-AB100936A891}" type="slidenum">
              <a:rPr lang="en-US" altLang="en-US" sz="1200">
                <a:solidFill>
                  <a:srgbClr val="000000">
                    <a:tint val="75000"/>
                  </a:srgbClr>
                </a:solidFill>
              </a:rPr>
              <a:pPr>
                <a:defRPr/>
              </a:pPr>
              <a:t>24</a:t>
            </a:fld>
            <a:endParaRPr lang="en-US" altLang="en-US" sz="1200" dirty="0">
              <a:solidFill>
                <a:srgbClr val="000000">
                  <a:tint val="75000"/>
                </a:srgbClr>
              </a:solidFill>
            </a:endParaRPr>
          </a:p>
        </p:txBody>
      </p:sp>
      <p:sp>
        <p:nvSpPr>
          <p:cNvPr id="16386" name="Title 1"/>
          <p:cNvSpPr>
            <a:spLocks noGrp="1"/>
          </p:cNvSpPr>
          <p:nvPr>
            <p:ph type="title" idx="4294967295"/>
          </p:nvPr>
        </p:nvSpPr>
        <p:spPr>
          <a:xfrm>
            <a:off x="656431" y="533400"/>
            <a:ext cx="7772400" cy="1066800"/>
          </a:xfrm>
        </p:spPr>
        <p:txBody>
          <a:bodyPr/>
          <a:lstStyle/>
          <a:p>
            <a:pPr eaLnBrk="1" hangingPunct="1"/>
            <a:r>
              <a:rPr lang="en-US" sz="3200" b="1" dirty="0" smtClean="0">
                <a:effectLst>
                  <a:outerShdw blurRad="38100" dist="38100" dir="2700000" algn="tl">
                    <a:srgbClr val="000000">
                      <a:alpha val="43137"/>
                    </a:srgbClr>
                  </a:outerShdw>
                </a:effectLst>
              </a:rPr>
              <a:t>Health Insurance by type, 2010</a:t>
            </a:r>
          </a:p>
        </p:txBody>
      </p:sp>
      <p:graphicFrame>
        <p:nvGraphicFramePr>
          <p:cNvPr id="16387" name="Content Placeholder 4"/>
          <p:cNvGraphicFramePr>
            <a:graphicFrameLocks noGrp="1"/>
          </p:cNvGraphicFramePr>
          <p:nvPr>
            <p:ph idx="4294967295"/>
            <p:extLst>
              <p:ext uri="{D42A27DB-BD31-4B8C-83A1-F6EECF244321}">
                <p14:modId xmlns:p14="http://schemas.microsoft.com/office/powerpoint/2010/main" val="3149751344"/>
              </p:ext>
            </p:extLst>
          </p:nvPr>
        </p:nvGraphicFramePr>
        <p:xfrm>
          <a:off x="990600" y="1981200"/>
          <a:ext cx="7213600" cy="3579813"/>
        </p:xfrm>
        <a:graphic>
          <a:graphicData uri="http://schemas.openxmlformats.org/presentationml/2006/ole">
            <mc:AlternateContent xmlns:mc="http://schemas.openxmlformats.org/markup-compatibility/2006">
              <mc:Choice xmlns:v="urn:schemas-microsoft-com:vml" Requires="v">
                <p:oleObj spid="_x0000_s2105" name="Chart" r:id="rId4" imgW="8200966" imgH="4010040" progId="Excel.Chart.8">
                  <p:embed/>
                </p:oleObj>
              </mc:Choice>
              <mc:Fallback>
                <p:oleObj name="Chart" r:id="rId4" imgW="8200966" imgH="401004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7213600" cy="3579813"/>
                      </a:xfrm>
                      <a:prstGeom prst="rect">
                        <a:avLst/>
                      </a:prstGeom>
                      <a:noFill/>
                      <a:ln>
                        <a:noFill/>
                      </a:ln>
                      <a:extLst/>
                    </p:spPr>
                  </p:pic>
                </p:oleObj>
              </mc:Fallback>
            </mc:AlternateContent>
          </a:graphicData>
        </a:graphic>
      </p:graphicFrame>
      <p:sp>
        <p:nvSpPr>
          <p:cNvPr id="16389" name="TextBox 5"/>
          <p:cNvSpPr txBox="1">
            <a:spLocks noChangeArrowheads="1"/>
          </p:cNvSpPr>
          <p:nvPr/>
        </p:nvSpPr>
        <p:spPr bwMode="auto">
          <a:xfrm>
            <a:off x="3581400" y="6172200"/>
            <a:ext cx="2048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rPr>
              <a:t>Source: </a:t>
            </a:r>
            <a:r>
              <a:rPr lang="en-US" sz="1200" b="1" i="1" dirty="0">
                <a:solidFill>
                  <a:schemeClr val="bg1"/>
                </a:solidFill>
                <a:effectLst>
                  <a:outerShdw blurRad="38100" dist="38100" dir="2700000" algn="tl">
                    <a:srgbClr val="000000">
                      <a:alpha val="43137"/>
                    </a:srgbClr>
                  </a:outerShdw>
                </a:effectLst>
              </a:rPr>
              <a:t>Kids Count, 2012</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1433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41" y="709317"/>
            <a:ext cx="256089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Dental Visits</a:t>
            </a:r>
            <a:endParaRPr lang="en-US" sz="32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81000" y="1313092"/>
            <a:ext cx="3506088" cy="1200329"/>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Questions to ask:</a:t>
            </a:r>
          </a:p>
          <a:p>
            <a:pPr marL="342900" indent="-342900">
              <a:buFont typeface="Arial" pitchFamily="34" charset="0"/>
              <a:buChar char="•"/>
            </a:pPr>
            <a:r>
              <a:rPr lang="en-US" b="1" dirty="0" smtClean="0">
                <a:solidFill>
                  <a:schemeClr val="bg1"/>
                </a:solidFill>
                <a:effectLst>
                  <a:outerShdw blurRad="38100" dist="38100" dir="2700000" algn="tl">
                    <a:srgbClr val="000000">
                      <a:alpha val="43137"/>
                    </a:srgbClr>
                  </a:outerShdw>
                </a:effectLst>
              </a:rPr>
              <a:t>How was the data collected</a:t>
            </a:r>
          </a:p>
          <a:p>
            <a:pPr marL="342900" indent="-342900">
              <a:buFont typeface="Arial" pitchFamily="34" charset="0"/>
              <a:buChar char="•"/>
            </a:pPr>
            <a:r>
              <a:rPr lang="en-US" b="1" dirty="0" smtClean="0">
                <a:solidFill>
                  <a:schemeClr val="bg1"/>
                </a:solidFill>
                <a:effectLst>
                  <a:outerShdw blurRad="38100" dist="38100" dir="2700000" algn="tl">
                    <a:srgbClr val="000000">
                      <a:alpha val="43137"/>
                    </a:srgbClr>
                  </a:outerShdw>
                </a:effectLst>
              </a:rPr>
              <a:t>Who was it collected from</a:t>
            </a:r>
          </a:p>
          <a:p>
            <a:pPr marL="342900" indent="-342900">
              <a:buFont typeface="Arial" pitchFamily="34" charset="0"/>
              <a:buChar char="•"/>
            </a:pPr>
            <a:r>
              <a:rPr lang="en-US" b="1" dirty="0" smtClean="0">
                <a:solidFill>
                  <a:schemeClr val="bg1"/>
                </a:solidFill>
                <a:effectLst>
                  <a:outerShdw blurRad="38100" dist="38100" dir="2700000" algn="tl">
                    <a:srgbClr val="000000">
                      <a:alpha val="43137"/>
                    </a:srgbClr>
                  </a:outerShdw>
                </a:effectLst>
              </a:rPr>
              <a:t>What question was asked</a:t>
            </a:r>
            <a:endParaRPr lang="en-US" b="1" dirty="0">
              <a:solidFill>
                <a:schemeClr val="bg1"/>
              </a:solidFill>
              <a:effectLst>
                <a:outerShdw blurRad="38100" dist="38100" dir="2700000" algn="tl">
                  <a:srgbClr val="000000">
                    <a:alpha val="43137"/>
                  </a:srgbClr>
                </a:outerShdw>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37578152"/>
              </p:ext>
            </p:extLst>
          </p:nvPr>
        </p:nvGraphicFramePr>
        <p:xfrm>
          <a:off x="990600" y="2819400"/>
          <a:ext cx="7239000" cy="3749117"/>
        </p:xfrm>
        <a:graphic>
          <a:graphicData uri="http://schemas.openxmlformats.org/drawingml/2006/table">
            <a:tbl>
              <a:tblPr firstRow="1" bandRow="1">
                <a:tableStyleId>{5C22544A-7EE6-4342-B048-85BDC9FD1C3A}</a:tableStyleId>
              </a:tblPr>
              <a:tblGrid>
                <a:gridCol w="1155700"/>
                <a:gridCol w="1295400"/>
                <a:gridCol w="1066800"/>
                <a:gridCol w="1143000"/>
                <a:gridCol w="2578100"/>
              </a:tblGrid>
              <a:tr h="1528824">
                <a:tc>
                  <a:txBody>
                    <a:bodyPr/>
                    <a:lstStyle/>
                    <a:p>
                      <a:endParaRPr lang="en-US" sz="1800" dirty="0"/>
                    </a:p>
                  </a:txBody>
                  <a:tcPr marT="45709" marB="45709"/>
                </a:tc>
                <a:tc>
                  <a:txBody>
                    <a:bodyPr/>
                    <a:lstStyle/>
                    <a:p>
                      <a:r>
                        <a:rPr lang="en-US" sz="1800" dirty="0" smtClean="0"/>
                        <a:t>America’s Children (2010)</a:t>
                      </a:r>
                      <a:endParaRPr lang="en-US" sz="1800" dirty="0"/>
                    </a:p>
                  </a:txBody>
                  <a:tcPr marT="45709" marB="45709"/>
                </a:tc>
                <a:tc>
                  <a:txBody>
                    <a:bodyPr/>
                    <a:lstStyle/>
                    <a:p>
                      <a:r>
                        <a:rPr lang="en-US" sz="1800" dirty="0" smtClean="0"/>
                        <a:t>MEPS (2009)</a:t>
                      </a:r>
                      <a:endParaRPr lang="en-US" sz="1800" dirty="0"/>
                    </a:p>
                  </a:txBody>
                  <a:tcPr marT="45709" marB="45709"/>
                </a:tc>
                <a:tc>
                  <a:txBody>
                    <a:bodyPr/>
                    <a:lstStyle/>
                    <a:p>
                      <a:r>
                        <a:rPr lang="en-US" sz="1800" dirty="0" smtClean="0"/>
                        <a:t>National Survey of Children’s Health (20011)</a:t>
                      </a:r>
                      <a:endParaRPr lang="en-US" sz="1800" dirty="0"/>
                    </a:p>
                  </a:txBody>
                  <a:tcPr marT="45709" marB="45709"/>
                </a:tc>
                <a:tc>
                  <a:txBody>
                    <a:bodyPr/>
                    <a:lstStyle/>
                    <a:p>
                      <a:r>
                        <a:rPr lang="en-US" sz="1800" dirty="0" smtClean="0"/>
                        <a:t>CMS 416</a:t>
                      </a:r>
                      <a:endParaRPr lang="en-US" sz="1800" dirty="0"/>
                    </a:p>
                  </a:txBody>
                  <a:tcPr marT="45709" marB="45709"/>
                </a:tc>
              </a:tr>
              <a:tr h="955506">
                <a:tc>
                  <a:txBody>
                    <a:bodyPr/>
                    <a:lstStyle/>
                    <a:p>
                      <a:r>
                        <a:rPr lang="en-US" sz="1800" dirty="0" smtClean="0"/>
                        <a:t>“low income”</a:t>
                      </a:r>
                      <a:endParaRPr lang="en-US" sz="1800" dirty="0"/>
                    </a:p>
                  </a:txBody>
                  <a:tcPr marT="45709" marB="45709"/>
                </a:tc>
                <a:tc>
                  <a:txBody>
                    <a:bodyPr/>
                    <a:lstStyle/>
                    <a:p>
                      <a:r>
                        <a:rPr lang="en-US" sz="1800" dirty="0" smtClean="0"/>
                        <a:t>52.3% - 77%</a:t>
                      </a:r>
                      <a:endParaRPr lang="en-US" sz="1800" dirty="0"/>
                    </a:p>
                  </a:txBody>
                  <a:tcPr marT="45709" marB="45709"/>
                </a:tc>
                <a:tc>
                  <a:txBody>
                    <a:bodyPr/>
                    <a:lstStyle/>
                    <a:p>
                      <a:r>
                        <a:rPr lang="en-US" sz="1800" dirty="0" smtClean="0"/>
                        <a:t>36.9%</a:t>
                      </a:r>
                      <a:endParaRPr lang="en-US" sz="1800" dirty="0"/>
                    </a:p>
                  </a:txBody>
                  <a:tcPr marT="45709" marB="45709"/>
                </a:tc>
                <a:tc>
                  <a:txBody>
                    <a:bodyPr/>
                    <a:lstStyle/>
                    <a:p>
                      <a:r>
                        <a:rPr lang="en-US" sz="1800" dirty="0" smtClean="0"/>
                        <a:t>68% - 72%</a:t>
                      </a:r>
                      <a:endParaRPr lang="en-US" sz="1800" dirty="0"/>
                    </a:p>
                  </a:txBody>
                  <a:tcPr marT="45709" marB="45709"/>
                </a:tc>
                <a:tc>
                  <a:txBody>
                    <a:bodyPr/>
                    <a:lstStyle/>
                    <a:p>
                      <a:r>
                        <a:rPr lang="en-US" sz="1600" dirty="0" smtClean="0"/>
                        <a:t>any dental service:  </a:t>
                      </a:r>
                      <a:r>
                        <a:rPr lang="en-US" sz="1800" dirty="0" smtClean="0"/>
                        <a:t>45%</a:t>
                      </a:r>
                    </a:p>
                    <a:p>
                      <a:r>
                        <a:rPr lang="en-US" sz="1600" dirty="0" smtClean="0"/>
                        <a:t>Any dental/OH:       </a:t>
                      </a:r>
                      <a:r>
                        <a:rPr lang="en-US" sz="1800" dirty="0" smtClean="0"/>
                        <a:t>46%</a:t>
                      </a:r>
                    </a:p>
                    <a:p>
                      <a:r>
                        <a:rPr lang="en-US" sz="1600" dirty="0" smtClean="0"/>
                        <a:t>Diagnostic:              </a:t>
                      </a:r>
                      <a:r>
                        <a:rPr lang="en-US" sz="1800" dirty="0" smtClean="0"/>
                        <a:t>41%</a:t>
                      </a:r>
                      <a:endParaRPr lang="en-US" sz="1800" dirty="0"/>
                    </a:p>
                  </a:txBody>
                  <a:tcPr marT="45709" marB="45709"/>
                </a:tc>
              </a:tr>
              <a:tr h="668848">
                <a:tc>
                  <a:txBody>
                    <a:bodyPr/>
                    <a:lstStyle/>
                    <a:p>
                      <a:r>
                        <a:rPr lang="en-US" sz="1800" smtClean="0"/>
                        <a:t> “High income”</a:t>
                      </a:r>
                      <a:endParaRPr lang="en-US" sz="1800" dirty="0"/>
                    </a:p>
                  </a:txBody>
                  <a:tcPr marT="45709" marB="45709"/>
                </a:tc>
                <a:tc>
                  <a:txBody>
                    <a:bodyPr/>
                    <a:lstStyle/>
                    <a:p>
                      <a:r>
                        <a:rPr lang="en-US" sz="1800" dirty="0" smtClean="0"/>
                        <a:t>51.6% -89.3%</a:t>
                      </a:r>
                      <a:endParaRPr lang="en-US" sz="1800" dirty="0"/>
                    </a:p>
                  </a:txBody>
                  <a:tcPr marT="45709" marB="45709"/>
                </a:tc>
                <a:tc>
                  <a:txBody>
                    <a:bodyPr/>
                    <a:lstStyle/>
                    <a:p>
                      <a:r>
                        <a:rPr lang="en-US" sz="1800" dirty="0" smtClean="0"/>
                        <a:t>63.9%</a:t>
                      </a:r>
                      <a:endParaRPr lang="en-US" sz="1800" dirty="0"/>
                    </a:p>
                  </a:txBody>
                  <a:tcPr marT="45709" marB="45709"/>
                </a:tc>
                <a:tc>
                  <a:txBody>
                    <a:bodyPr/>
                    <a:lstStyle/>
                    <a:p>
                      <a:r>
                        <a:rPr lang="en-US" sz="1800" dirty="0" smtClean="0"/>
                        <a:t>79.7% - 85%</a:t>
                      </a:r>
                      <a:endParaRPr lang="en-US" sz="1800" dirty="0"/>
                    </a:p>
                  </a:txBody>
                  <a:tcPr marT="45709" marB="45709"/>
                </a:tc>
                <a:tc>
                  <a:txBody>
                    <a:bodyPr/>
                    <a:lstStyle/>
                    <a:p>
                      <a:endParaRPr lang="en-US" sz="1800" dirty="0"/>
                    </a:p>
                  </a:txBody>
                  <a:tcPr marT="45709" marB="45709"/>
                </a:tc>
              </a:tr>
              <a:tr h="387425">
                <a:tc>
                  <a:txBody>
                    <a:bodyPr/>
                    <a:lstStyle/>
                    <a:p>
                      <a:r>
                        <a:rPr lang="en-US" sz="1800" dirty="0" smtClean="0"/>
                        <a:t>All</a:t>
                      </a:r>
                      <a:endParaRPr lang="en-US" sz="1800" dirty="0"/>
                    </a:p>
                  </a:txBody>
                  <a:tcPr marT="45709" marB="45709"/>
                </a:tc>
                <a:tc>
                  <a:txBody>
                    <a:bodyPr/>
                    <a:lstStyle/>
                    <a:p>
                      <a:endParaRPr lang="en-US" sz="1800" dirty="0"/>
                    </a:p>
                  </a:txBody>
                  <a:tcPr marT="45709" marB="45709"/>
                </a:tc>
                <a:tc>
                  <a:txBody>
                    <a:bodyPr/>
                    <a:lstStyle/>
                    <a:p>
                      <a:endParaRPr lang="en-US" sz="1800" dirty="0"/>
                    </a:p>
                  </a:txBody>
                  <a:tcPr marT="45709" marB="45709"/>
                </a:tc>
                <a:tc>
                  <a:txBody>
                    <a:bodyPr/>
                    <a:lstStyle/>
                    <a:p>
                      <a:r>
                        <a:rPr lang="en-US" sz="1800" dirty="0" smtClean="0"/>
                        <a:t>77.2%</a:t>
                      </a:r>
                      <a:endParaRPr lang="en-US" sz="1800" dirty="0"/>
                    </a:p>
                  </a:txBody>
                  <a:tcPr marT="45709" marB="45709"/>
                </a:tc>
                <a:tc>
                  <a:txBody>
                    <a:bodyPr/>
                    <a:lstStyle/>
                    <a:p>
                      <a:endParaRPr lang="en-US" sz="1800" dirty="0"/>
                    </a:p>
                  </a:txBody>
                  <a:tcPr marT="45709" marB="45709"/>
                </a:tc>
              </a:tr>
            </a:tbl>
          </a:graphicData>
        </a:graphic>
      </p:graphicFrame>
      <p:sp>
        <p:nvSpPr>
          <p:cNvPr id="3" name="TextBox 2"/>
          <p:cNvSpPr txBox="1"/>
          <p:nvPr/>
        </p:nvSpPr>
        <p:spPr>
          <a:xfrm>
            <a:off x="4199228" y="1910986"/>
            <a:ext cx="4517583"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Different Sources=Different Information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1939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258793"/>
              </p:ext>
            </p:extLst>
          </p:nvPr>
        </p:nvGraphicFramePr>
        <p:xfrm>
          <a:off x="1028699" y="4191000"/>
          <a:ext cx="6629401" cy="1911349"/>
        </p:xfrm>
        <a:graphic>
          <a:graphicData uri="http://schemas.openxmlformats.org/drawingml/2006/table">
            <a:tbl>
              <a:tblPr firstRow="1" bandRow="1">
                <a:tableStyleId>{10A1B5D5-9B99-4C35-A422-299274C87663}</a:tableStyleId>
              </a:tblPr>
              <a:tblGrid>
                <a:gridCol w="1973037"/>
                <a:gridCol w="789214"/>
                <a:gridCol w="710293"/>
                <a:gridCol w="866952"/>
                <a:gridCol w="715423"/>
                <a:gridCol w="787241"/>
                <a:gridCol w="787241"/>
              </a:tblGrid>
              <a:tr h="428905">
                <a:tc>
                  <a:txBody>
                    <a:bodyPr/>
                    <a:lstStyle/>
                    <a:p>
                      <a:r>
                        <a:rPr lang="en-US" sz="1800" dirty="0" smtClean="0"/>
                        <a:t>Poverty Status</a:t>
                      </a:r>
                      <a:endParaRPr lang="en-US" sz="1800" dirty="0"/>
                    </a:p>
                  </a:txBody>
                  <a:tcPr marT="45692" marB="45692"/>
                </a:tc>
                <a:tc gridSpan="2">
                  <a:txBody>
                    <a:bodyPr/>
                    <a:lstStyle/>
                    <a:p>
                      <a:r>
                        <a:rPr lang="en-US" sz="1800" dirty="0" smtClean="0"/>
                        <a:t>Ages 2-4</a:t>
                      </a:r>
                      <a:endParaRPr lang="en-US" sz="1800" dirty="0"/>
                    </a:p>
                  </a:txBody>
                  <a:tcPr marT="45692" marB="45692"/>
                </a:tc>
                <a:tc hMerge="1">
                  <a:txBody>
                    <a:bodyPr/>
                    <a:lstStyle/>
                    <a:p>
                      <a:endParaRPr lang="en-US"/>
                    </a:p>
                  </a:txBody>
                  <a:tcPr/>
                </a:tc>
                <a:tc gridSpan="2">
                  <a:txBody>
                    <a:bodyPr/>
                    <a:lstStyle/>
                    <a:p>
                      <a:r>
                        <a:rPr lang="en-US" sz="1800" dirty="0" smtClean="0"/>
                        <a:t>Ages 5-11</a:t>
                      </a:r>
                      <a:endParaRPr lang="en-US" sz="1800" dirty="0"/>
                    </a:p>
                  </a:txBody>
                  <a:tcPr marT="45692" marB="45692"/>
                </a:tc>
                <a:tc hMerge="1">
                  <a:txBody>
                    <a:bodyPr/>
                    <a:lstStyle/>
                    <a:p>
                      <a:endParaRPr lang="en-US"/>
                    </a:p>
                  </a:txBody>
                  <a:tcPr/>
                </a:tc>
                <a:tc gridSpan="2">
                  <a:txBody>
                    <a:bodyPr/>
                    <a:lstStyle/>
                    <a:p>
                      <a:r>
                        <a:rPr lang="en-US" sz="1800" dirty="0" smtClean="0"/>
                        <a:t>Ages 12-17</a:t>
                      </a:r>
                      <a:endParaRPr lang="en-US" sz="1800" dirty="0"/>
                    </a:p>
                  </a:txBody>
                  <a:tcPr marT="45692" marB="45692"/>
                </a:tc>
                <a:tc hMerge="1">
                  <a:txBody>
                    <a:bodyPr/>
                    <a:lstStyle/>
                    <a:p>
                      <a:endParaRPr lang="en-US"/>
                    </a:p>
                  </a:txBody>
                  <a:tcPr/>
                </a:tc>
              </a:tr>
              <a:tr h="370611">
                <a:tc>
                  <a:txBody>
                    <a:bodyPr/>
                    <a:lstStyle/>
                    <a:p>
                      <a:pPr algn="ctr"/>
                      <a:endParaRPr lang="en-US" sz="1800" dirty="0"/>
                    </a:p>
                  </a:txBody>
                  <a:tcPr marT="45692" marB="45692"/>
                </a:tc>
                <a:tc>
                  <a:txBody>
                    <a:bodyPr/>
                    <a:lstStyle/>
                    <a:p>
                      <a:pPr algn="ctr"/>
                      <a:r>
                        <a:rPr lang="en-US" sz="1800" dirty="0" smtClean="0"/>
                        <a:t>2000</a:t>
                      </a:r>
                      <a:endParaRPr lang="en-US" sz="1800" dirty="0"/>
                    </a:p>
                  </a:txBody>
                  <a:tcPr marT="45692" marB="45692"/>
                </a:tc>
                <a:tc>
                  <a:txBody>
                    <a:bodyPr/>
                    <a:lstStyle/>
                    <a:p>
                      <a:pPr algn="ctr"/>
                      <a:r>
                        <a:rPr lang="en-US" sz="1800" dirty="0" smtClean="0"/>
                        <a:t>2010</a:t>
                      </a:r>
                      <a:endParaRPr lang="en-US" sz="1800" dirty="0"/>
                    </a:p>
                  </a:txBody>
                  <a:tcPr marT="45692" marB="45692"/>
                </a:tc>
                <a:tc>
                  <a:txBody>
                    <a:bodyPr/>
                    <a:lstStyle/>
                    <a:p>
                      <a:pPr algn="ctr"/>
                      <a:r>
                        <a:rPr lang="en-US" sz="1800" dirty="0" smtClean="0"/>
                        <a:t>2000</a:t>
                      </a:r>
                      <a:endParaRPr lang="en-US" sz="1800" dirty="0"/>
                    </a:p>
                  </a:txBody>
                  <a:tcPr marT="45692" marB="45692"/>
                </a:tc>
                <a:tc>
                  <a:txBody>
                    <a:bodyPr/>
                    <a:lstStyle/>
                    <a:p>
                      <a:pPr algn="ctr"/>
                      <a:r>
                        <a:rPr lang="en-US" sz="1800" dirty="0" smtClean="0"/>
                        <a:t>2010</a:t>
                      </a:r>
                      <a:endParaRPr lang="en-US" sz="1800" dirty="0"/>
                    </a:p>
                  </a:txBody>
                  <a:tcPr marT="45692" marB="45692"/>
                </a:tc>
                <a:tc>
                  <a:txBody>
                    <a:bodyPr/>
                    <a:lstStyle/>
                    <a:p>
                      <a:pPr algn="ctr"/>
                      <a:r>
                        <a:rPr lang="en-US" sz="1800" dirty="0" smtClean="0"/>
                        <a:t>2000</a:t>
                      </a:r>
                      <a:endParaRPr lang="en-US" sz="1800" dirty="0"/>
                    </a:p>
                  </a:txBody>
                  <a:tcPr marT="45692" marB="45692"/>
                </a:tc>
                <a:tc>
                  <a:txBody>
                    <a:bodyPr/>
                    <a:lstStyle/>
                    <a:p>
                      <a:pPr algn="ctr"/>
                      <a:r>
                        <a:rPr lang="en-US" sz="1800" dirty="0" smtClean="0"/>
                        <a:t>2010</a:t>
                      </a:r>
                      <a:endParaRPr lang="en-US" sz="1800" dirty="0"/>
                    </a:p>
                  </a:txBody>
                  <a:tcPr marT="45692" marB="45692"/>
                </a:tc>
              </a:tr>
              <a:tr h="370611">
                <a:tc>
                  <a:txBody>
                    <a:bodyPr/>
                    <a:lstStyle/>
                    <a:p>
                      <a:r>
                        <a:rPr lang="en-US" sz="1800" dirty="0" smtClean="0"/>
                        <a:t>Below 100%</a:t>
                      </a:r>
                      <a:endParaRPr lang="en-US" sz="1800" dirty="0"/>
                    </a:p>
                  </a:txBody>
                  <a:tcPr marT="45692" marB="45692"/>
                </a:tc>
                <a:tc>
                  <a:txBody>
                    <a:bodyPr/>
                    <a:lstStyle/>
                    <a:p>
                      <a:pPr algn="r"/>
                      <a:r>
                        <a:rPr lang="en-US" sz="1800" dirty="0" smtClean="0"/>
                        <a:t>44.1</a:t>
                      </a:r>
                      <a:endParaRPr lang="en-US" sz="1800" dirty="0"/>
                    </a:p>
                  </a:txBody>
                  <a:tcPr marT="45692" marB="45692"/>
                </a:tc>
                <a:tc>
                  <a:txBody>
                    <a:bodyPr/>
                    <a:lstStyle/>
                    <a:p>
                      <a:pPr algn="r"/>
                      <a:r>
                        <a:rPr lang="en-US" sz="1800" dirty="0" smtClean="0"/>
                        <a:t>52.3</a:t>
                      </a:r>
                      <a:endParaRPr lang="en-US" sz="1800" dirty="0"/>
                    </a:p>
                  </a:txBody>
                  <a:tcPr marT="45692" marB="45692"/>
                </a:tc>
                <a:tc>
                  <a:txBody>
                    <a:bodyPr/>
                    <a:lstStyle/>
                    <a:p>
                      <a:pPr algn="r"/>
                      <a:r>
                        <a:rPr lang="en-US" sz="1800" dirty="0" smtClean="0"/>
                        <a:t>68.5</a:t>
                      </a:r>
                      <a:endParaRPr lang="en-US" sz="1800" dirty="0"/>
                    </a:p>
                  </a:txBody>
                  <a:tcPr marT="45692" marB="45692"/>
                </a:tc>
                <a:tc>
                  <a:txBody>
                    <a:bodyPr/>
                    <a:lstStyle/>
                    <a:p>
                      <a:pPr algn="r"/>
                      <a:r>
                        <a:rPr lang="en-US" sz="1800" dirty="0" smtClean="0"/>
                        <a:t>80.8</a:t>
                      </a:r>
                      <a:endParaRPr lang="en-US" sz="1800" dirty="0"/>
                    </a:p>
                  </a:txBody>
                  <a:tcPr marT="45692" marB="45692"/>
                </a:tc>
                <a:tc>
                  <a:txBody>
                    <a:bodyPr/>
                    <a:lstStyle/>
                    <a:p>
                      <a:pPr algn="r"/>
                      <a:r>
                        <a:rPr lang="en-US" sz="1800" dirty="0" smtClean="0"/>
                        <a:t>62.7</a:t>
                      </a:r>
                      <a:endParaRPr lang="en-US" sz="1800" dirty="0"/>
                    </a:p>
                  </a:txBody>
                  <a:tcPr marT="45692" marB="45692"/>
                </a:tc>
                <a:tc>
                  <a:txBody>
                    <a:bodyPr/>
                    <a:lstStyle/>
                    <a:p>
                      <a:pPr algn="r"/>
                      <a:r>
                        <a:rPr lang="en-US" sz="1800" dirty="0" smtClean="0"/>
                        <a:t>75.4</a:t>
                      </a:r>
                      <a:endParaRPr lang="en-US" sz="1800" dirty="0"/>
                    </a:p>
                  </a:txBody>
                  <a:tcPr marT="45692" marB="45692"/>
                </a:tc>
              </a:tr>
              <a:tr h="370611">
                <a:tc>
                  <a:txBody>
                    <a:bodyPr/>
                    <a:lstStyle/>
                    <a:p>
                      <a:r>
                        <a:rPr lang="en-US" sz="1800" dirty="0" smtClean="0"/>
                        <a:t>100-199%</a:t>
                      </a:r>
                      <a:endParaRPr lang="en-US" sz="1800" dirty="0"/>
                    </a:p>
                  </a:txBody>
                  <a:tcPr marT="45692" marB="45692"/>
                </a:tc>
                <a:tc>
                  <a:txBody>
                    <a:bodyPr/>
                    <a:lstStyle/>
                    <a:p>
                      <a:pPr algn="r"/>
                      <a:r>
                        <a:rPr lang="en-US" sz="1800" dirty="0" smtClean="0"/>
                        <a:t>47.0</a:t>
                      </a:r>
                      <a:endParaRPr lang="en-US" sz="1800" dirty="0"/>
                    </a:p>
                  </a:txBody>
                  <a:tcPr marT="45692" marB="45692"/>
                </a:tc>
                <a:tc>
                  <a:txBody>
                    <a:bodyPr/>
                    <a:lstStyle/>
                    <a:p>
                      <a:pPr algn="r"/>
                      <a:r>
                        <a:rPr lang="en-US" sz="1800" dirty="0" smtClean="0"/>
                        <a:t>54.8</a:t>
                      </a:r>
                      <a:endParaRPr lang="en-US" sz="1800" dirty="0"/>
                    </a:p>
                  </a:txBody>
                  <a:tcPr marT="45692" marB="45692"/>
                </a:tc>
                <a:tc>
                  <a:txBody>
                    <a:bodyPr/>
                    <a:lstStyle/>
                    <a:p>
                      <a:pPr algn="r"/>
                      <a:r>
                        <a:rPr lang="en-US" sz="1800" dirty="0" smtClean="0"/>
                        <a:t>73.4</a:t>
                      </a:r>
                      <a:endParaRPr lang="en-US" sz="1800" dirty="0"/>
                    </a:p>
                  </a:txBody>
                  <a:tcPr marT="45692" marB="45692"/>
                </a:tc>
                <a:tc>
                  <a:txBody>
                    <a:bodyPr/>
                    <a:lstStyle/>
                    <a:p>
                      <a:pPr algn="r"/>
                      <a:r>
                        <a:rPr lang="en-US" sz="1800" dirty="0" smtClean="0"/>
                        <a:t>81.8</a:t>
                      </a:r>
                      <a:endParaRPr lang="en-US" sz="1800" dirty="0"/>
                    </a:p>
                  </a:txBody>
                  <a:tcPr marT="45692" marB="45692"/>
                </a:tc>
                <a:tc>
                  <a:txBody>
                    <a:bodyPr/>
                    <a:lstStyle/>
                    <a:p>
                      <a:pPr algn="r"/>
                      <a:r>
                        <a:rPr lang="en-US" sz="1800" dirty="0" smtClean="0"/>
                        <a:t>68.3</a:t>
                      </a:r>
                      <a:endParaRPr lang="en-US" sz="1800" dirty="0"/>
                    </a:p>
                  </a:txBody>
                  <a:tcPr marT="45692" marB="45692"/>
                </a:tc>
                <a:tc>
                  <a:txBody>
                    <a:bodyPr/>
                    <a:lstStyle/>
                    <a:p>
                      <a:pPr algn="r"/>
                      <a:r>
                        <a:rPr lang="en-US" sz="1800" dirty="0" smtClean="0"/>
                        <a:t>77.0</a:t>
                      </a:r>
                      <a:endParaRPr lang="en-US" sz="1800" dirty="0"/>
                    </a:p>
                  </a:txBody>
                  <a:tcPr marT="45692" marB="45692"/>
                </a:tc>
              </a:tr>
              <a:tr h="370611">
                <a:tc>
                  <a:txBody>
                    <a:bodyPr/>
                    <a:lstStyle/>
                    <a:p>
                      <a:r>
                        <a:rPr lang="en-US" sz="1800" dirty="0" smtClean="0"/>
                        <a:t>200% and above</a:t>
                      </a:r>
                      <a:endParaRPr lang="en-US" sz="1800" dirty="0"/>
                    </a:p>
                  </a:txBody>
                  <a:tcPr marT="45692" marB="45692"/>
                </a:tc>
                <a:tc>
                  <a:txBody>
                    <a:bodyPr/>
                    <a:lstStyle/>
                    <a:p>
                      <a:pPr algn="r"/>
                      <a:r>
                        <a:rPr lang="en-US" sz="1800" dirty="0" smtClean="0"/>
                        <a:t>43.7</a:t>
                      </a:r>
                      <a:endParaRPr lang="en-US" sz="1800" dirty="0"/>
                    </a:p>
                  </a:txBody>
                  <a:tcPr marT="45692" marB="45692"/>
                </a:tc>
                <a:tc>
                  <a:txBody>
                    <a:bodyPr/>
                    <a:lstStyle/>
                    <a:p>
                      <a:pPr algn="r"/>
                      <a:r>
                        <a:rPr lang="en-US" sz="1800" dirty="0" smtClean="0"/>
                        <a:t>51.6</a:t>
                      </a:r>
                      <a:endParaRPr lang="en-US" sz="1800" dirty="0"/>
                    </a:p>
                  </a:txBody>
                  <a:tcPr marT="45692" marB="45692"/>
                </a:tc>
                <a:tc>
                  <a:txBody>
                    <a:bodyPr/>
                    <a:lstStyle/>
                    <a:p>
                      <a:pPr algn="r"/>
                      <a:r>
                        <a:rPr lang="en-US" sz="1800" dirty="0" smtClean="0"/>
                        <a:t>87.5</a:t>
                      </a:r>
                      <a:endParaRPr lang="en-US" sz="1800" dirty="0"/>
                    </a:p>
                  </a:txBody>
                  <a:tcPr marT="45692" marB="45692"/>
                </a:tc>
                <a:tc>
                  <a:txBody>
                    <a:bodyPr/>
                    <a:lstStyle/>
                    <a:p>
                      <a:pPr algn="r"/>
                      <a:r>
                        <a:rPr lang="en-US" sz="1800" dirty="0" smtClean="0"/>
                        <a:t>90.9</a:t>
                      </a:r>
                      <a:endParaRPr lang="en-US" sz="1800" dirty="0"/>
                    </a:p>
                  </a:txBody>
                  <a:tcPr marT="45692" marB="45692"/>
                </a:tc>
                <a:tc>
                  <a:txBody>
                    <a:bodyPr/>
                    <a:lstStyle/>
                    <a:p>
                      <a:pPr algn="r"/>
                      <a:r>
                        <a:rPr lang="en-US" sz="1800" dirty="0" smtClean="0"/>
                        <a:t>88.2</a:t>
                      </a:r>
                      <a:endParaRPr lang="en-US" sz="1800" dirty="0"/>
                    </a:p>
                  </a:txBody>
                  <a:tcPr marT="45692" marB="45692"/>
                </a:tc>
                <a:tc>
                  <a:txBody>
                    <a:bodyPr/>
                    <a:lstStyle/>
                    <a:p>
                      <a:pPr algn="r"/>
                      <a:r>
                        <a:rPr lang="en-US" sz="1800" dirty="0" smtClean="0"/>
                        <a:t>89.3</a:t>
                      </a:r>
                      <a:endParaRPr lang="en-US" sz="1800" dirty="0"/>
                    </a:p>
                  </a:txBody>
                  <a:tcPr marT="45692" marB="45692"/>
                </a:tc>
              </a:tr>
            </a:tbl>
          </a:graphicData>
        </a:graphic>
      </p:graphicFrame>
      <p:sp>
        <p:nvSpPr>
          <p:cNvPr id="25643" name="TextBox 2"/>
          <p:cNvSpPr txBox="1">
            <a:spLocks noChangeArrowheads="1"/>
          </p:cNvSpPr>
          <p:nvPr/>
        </p:nvSpPr>
        <p:spPr bwMode="auto">
          <a:xfrm>
            <a:off x="681681" y="609600"/>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3200" b="1" dirty="0">
                <a:solidFill>
                  <a:schemeClr val="bg1"/>
                </a:solidFill>
                <a:effectLst>
                  <a:outerShdw blurRad="38100" dist="38100" dir="2700000" algn="tl">
                    <a:srgbClr val="000000">
                      <a:alpha val="43137"/>
                    </a:srgbClr>
                  </a:outerShdw>
                </a:effectLst>
              </a:rPr>
              <a:t>Percentage of children ages 2-17 with a dental visit in the past year by age – 2000/2010</a:t>
            </a:r>
          </a:p>
        </p:txBody>
      </p:sp>
      <p:sp>
        <p:nvSpPr>
          <p:cNvPr id="25644" name="Rectangle 3"/>
          <p:cNvSpPr>
            <a:spLocks noChangeArrowheads="1"/>
          </p:cNvSpPr>
          <p:nvPr/>
        </p:nvSpPr>
        <p:spPr bwMode="auto">
          <a:xfrm>
            <a:off x="1828800" y="6248400"/>
            <a:ext cx="530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rPr>
              <a:t>Source: </a:t>
            </a:r>
            <a:r>
              <a:rPr lang="en-US" sz="1200" b="1" i="1" dirty="0">
                <a:solidFill>
                  <a:schemeClr val="bg1"/>
                </a:solidFill>
                <a:effectLst>
                  <a:outerShdw blurRad="38100" dist="38100" dir="2700000" algn="tl">
                    <a:srgbClr val="000000">
                      <a:alpha val="43137"/>
                    </a:srgbClr>
                  </a:outerShdw>
                </a:effectLst>
              </a:rPr>
              <a:t>America’s Children: Key National Indicators of Well-Being, 2012</a:t>
            </a:r>
            <a:endParaRPr lang="en-US" sz="1200" b="1" dirty="0">
              <a:solidFill>
                <a:schemeClr val="bg1"/>
              </a:solidFill>
              <a:effectLst>
                <a:outerShdw blurRad="38100" dist="38100" dir="2700000" algn="tl">
                  <a:srgbClr val="000000">
                    <a:alpha val="43137"/>
                  </a:srgbClr>
                </a:outerShdw>
              </a:effectLst>
            </a:endParaRPr>
          </a:p>
        </p:txBody>
      </p:sp>
      <p:sp>
        <p:nvSpPr>
          <p:cNvPr id="25645" name="Rectangle 4"/>
          <p:cNvSpPr>
            <a:spLocks noChangeArrowheads="1"/>
          </p:cNvSpPr>
          <p:nvPr/>
        </p:nvSpPr>
        <p:spPr bwMode="auto">
          <a:xfrm>
            <a:off x="863600" y="2362200"/>
            <a:ext cx="723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600" b="1" dirty="0" smtClean="0">
                <a:solidFill>
                  <a:schemeClr val="bg1"/>
                </a:solidFill>
                <a:effectLst>
                  <a:outerShdw blurRad="38100" dist="38100" dir="2700000" algn="tl">
                    <a:srgbClr val="000000">
                      <a:alpha val="43137"/>
                    </a:srgbClr>
                  </a:outerShdw>
                </a:effectLst>
              </a:rPr>
              <a:t>Children </a:t>
            </a:r>
            <a:r>
              <a:rPr lang="en-US" sz="1600" b="1" dirty="0">
                <a:solidFill>
                  <a:schemeClr val="bg1"/>
                </a:solidFill>
                <a:effectLst>
                  <a:outerShdw blurRad="38100" dist="38100" dir="2700000" algn="tl">
                    <a:srgbClr val="000000">
                      <a:alpha val="43137"/>
                    </a:srgbClr>
                  </a:outerShdw>
                </a:effectLst>
              </a:rPr>
              <a:t>were identified as having a dental visit in the past year by asking parents "About how long has it been since your child last saw or talked to a dentist?" In 2001 and later years, the question was "About how long has it been since your child last saw a dentist?" Parents were directed to include all types of dentists, such as orthodontists, oral surgeons, and all other dental specialists, as well as dental hygienists</a:t>
            </a:r>
          </a:p>
        </p:txBody>
      </p:sp>
    </p:spTree>
    <p:extLst>
      <p:ext uri="{BB962C8B-B14F-4D97-AF65-F5344CB8AC3E}">
        <p14:creationId xmlns:p14="http://schemas.microsoft.com/office/powerpoint/2010/main" val="429662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26626" name="Title 1"/>
          <p:cNvSpPr>
            <a:spLocks noGrp="1"/>
          </p:cNvSpPr>
          <p:nvPr>
            <p:ph type="title" idx="4294967295"/>
          </p:nvPr>
        </p:nvSpPr>
        <p:spPr>
          <a:xfrm>
            <a:off x="736600" y="675503"/>
            <a:ext cx="7772400" cy="1143000"/>
          </a:xfrm>
        </p:spPr>
        <p:txBody>
          <a:bodyPr/>
          <a:lstStyle/>
          <a:p>
            <a:pPr eaLnBrk="1" hangingPunct="1"/>
            <a:r>
              <a:rPr lang="en-US" sz="3200" b="1" dirty="0" smtClean="0">
                <a:effectLst>
                  <a:outerShdw blurRad="38100" dist="38100" dir="2700000" algn="tl">
                    <a:srgbClr val="000000">
                      <a:alpha val="43137"/>
                    </a:srgbClr>
                  </a:outerShdw>
                </a:effectLst>
              </a:rPr>
              <a:t>MEPS (Medical Expenditure Panel Survey)</a:t>
            </a:r>
          </a:p>
        </p:txBody>
      </p:sp>
      <p:sp>
        <p:nvSpPr>
          <p:cNvPr id="26627" name="Content Placeholder 2"/>
          <p:cNvSpPr>
            <a:spLocks noGrp="1"/>
          </p:cNvSpPr>
          <p:nvPr>
            <p:ph idx="4294967295"/>
          </p:nvPr>
        </p:nvSpPr>
        <p:spPr>
          <a:xfrm>
            <a:off x="685800" y="2220955"/>
            <a:ext cx="8001000" cy="3567151"/>
          </a:xfrm>
        </p:spPr>
        <p:txBody>
          <a:bodyPr/>
          <a:lstStyle/>
          <a:p>
            <a:pPr eaLnBrk="1" hangingPunct="1">
              <a:spcBef>
                <a:spcPts val="600"/>
              </a:spcBef>
              <a:spcAft>
                <a:spcPts val="600"/>
              </a:spcAft>
            </a:pPr>
            <a:r>
              <a:rPr lang="en-US" sz="2000" b="1" dirty="0" smtClean="0">
                <a:effectLst>
                  <a:outerShdw blurRad="38100" dist="38100" dir="2700000" algn="tl">
                    <a:srgbClr val="000000">
                      <a:alpha val="43137"/>
                    </a:srgbClr>
                  </a:outerShdw>
                </a:effectLst>
              </a:rPr>
              <a:t>Uninsured children ages 2–17 received routine dental checkups at lower rates than children who were covered by either public or private insurance (25.9 percent versus 40.5 percent and 56.5 percent)</a:t>
            </a:r>
          </a:p>
          <a:p>
            <a:pPr eaLnBrk="1" hangingPunct="1">
              <a:spcBef>
                <a:spcPts val="600"/>
              </a:spcBef>
              <a:spcAft>
                <a:spcPts val="600"/>
              </a:spcAft>
            </a:pPr>
            <a:r>
              <a:rPr lang="en-US" sz="2000" b="1" dirty="0" smtClean="0">
                <a:effectLst>
                  <a:outerShdw blurRad="38100" dist="38100" dir="2700000" algn="tl">
                    <a:srgbClr val="000000">
                      <a:alpha val="43137"/>
                    </a:srgbClr>
                  </a:outerShdw>
                </a:effectLst>
              </a:rPr>
              <a:t>Poor children made routine dental checkup visits during the last year at lower rates than children from high income families. Almost two-thirds (63.9 percent) of children from high income families reported at least one routine dental checkup visit during the last year as compared with 36.9 percent of children from poor families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eaLnBrk="0" fontAlgn="base" hangingPunct="0">
              <a:spcBef>
                <a:spcPct val="0"/>
              </a:spcBef>
              <a:spcAft>
                <a:spcPct val="0"/>
              </a:spcAft>
              <a:defRPr/>
            </a:pPr>
            <a:fld id="{6815C38E-2A33-4690-99F7-51B633F30D79}" type="slidenum">
              <a:rPr lang="en-US" altLang="en-US" sz="1200">
                <a:solidFill>
                  <a:srgbClr val="000000">
                    <a:tint val="75000"/>
                  </a:srgbClr>
                </a:solidFill>
              </a:rPr>
              <a:pPr algn="r" eaLnBrk="0" fontAlgn="base" hangingPunct="0">
                <a:spcBef>
                  <a:spcPct val="0"/>
                </a:spcBef>
                <a:spcAft>
                  <a:spcPct val="0"/>
                </a:spcAft>
                <a:defRPr/>
              </a:pPr>
              <a:t>27</a:t>
            </a:fld>
            <a:endParaRPr lang="en-US" altLang="en-US" sz="1200">
              <a:solidFill>
                <a:srgbClr val="000000">
                  <a:tint val="75000"/>
                </a:srgbClr>
              </a:solidFill>
            </a:endParaRPr>
          </a:p>
        </p:txBody>
      </p:sp>
      <p:sp>
        <p:nvSpPr>
          <p:cNvPr id="2" name="TextBox 1"/>
          <p:cNvSpPr txBox="1"/>
          <p:nvPr/>
        </p:nvSpPr>
        <p:spPr>
          <a:xfrm>
            <a:off x="1600200" y="5788106"/>
            <a:ext cx="6934200" cy="584775"/>
          </a:xfrm>
          <a:prstGeom prst="rect">
            <a:avLst/>
          </a:prstGeom>
          <a:noFill/>
        </p:spPr>
        <p:txBody>
          <a:bodyPr wrap="square" rtlCol="0">
            <a:spAutoFit/>
          </a:bodyPr>
          <a:lstStyle/>
          <a:p>
            <a:pPr marL="342900" lvl="0" indent="-342900" fontAlgn="base">
              <a:lnSpc>
                <a:spcPct val="90000"/>
              </a:lnSpc>
              <a:spcBef>
                <a:spcPct val="20000"/>
              </a:spcBef>
              <a:spcAft>
                <a:spcPct val="0"/>
              </a:spcAft>
            </a:pPr>
            <a:r>
              <a:rPr lang="en-US" sz="1600" b="1" kern="0" dirty="0" smtClean="0">
                <a:solidFill>
                  <a:schemeClr val="bg1"/>
                </a:solidFill>
                <a:effectLst>
                  <a:outerShdw blurRad="38100" dist="38100" dir="2700000" algn="tl">
                    <a:srgbClr val="000000">
                      <a:alpha val="43137"/>
                    </a:srgbClr>
                  </a:outerShdw>
                </a:effectLst>
              </a:rPr>
              <a:t>Source:  June </a:t>
            </a:r>
            <a:r>
              <a:rPr lang="en-US" sz="1600" b="1" kern="0" dirty="0">
                <a:solidFill>
                  <a:schemeClr val="bg1"/>
                </a:solidFill>
                <a:effectLst>
                  <a:outerShdw blurRad="38100" dist="38100" dir="2700000" algn="tl">
                    <a:srgbClr val="000000">
                      <a:alpha val="43137"/>
                    </a:srgbClr>
                  </a:outerShdw>
                </a:effectLst>
              </a:rPr>
              <a:t>2011, Statistical Brief #326</a:t>
            </a:r>
          </a:p>
          <a:p>
            <a:pPr marL="342900" lvl="0" indent="-342900" fontAlgn="base">
              <a:lnSpc>
                <a:spcPct val="90000"/>
              </a:lnSpc>
              <a:spcBef>
                <a:spcPct val="20000"/>
              </a:spcBef>
              <a:spcAft>
                <a:spcPct val="0"/>
              </a:spcAft>
            </a:pPr>
            <a:r>
              <a:rPr lang="en-US" sz="1600" b="1" i="1" kern="0" dirty="0">
                <a:solidFill>
                  <a:schemeClr val="bg1"/>
                </a:solidFill>
                <a:effectLst>
                  <a:outerShdw blurRad="38100" dist="38100" dir="2700000" algn="tl">
                    <a:srgbClr val="000000">
                      <a:alpha val="43137"/>
                    </a:srgbClr>
                  </a:outerShdw>
                </a:effectLst>
              </a:rPr>
              <a:t>Children's Dental Care: Advice and Checkups, Ages 2-17, 2008</a:t>
            </a:r>
          </a:p>
        </p:txBody>
      </p:sp>
    </p:spTree>
    <p:extLst>
      <p:ext uri="{BB962C8B-B14F-4D97-AF65-F5344CB8AC3E}">
        <p14:creationId xmlns:p14="http://schemas.microsoft.com/office/powerpoint/2010/main" val="2991763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rtlCol="0" anchor="ctr"/>
          <a:lstStyle/>
          <a:p>
            <a:pPr>
              <a:defRPr/>
            </a:pPr>
            <a:fld id="{A52EEAAE-F870-4E28-AEB4-3BA443B4CD35}" type="slidenum">
              <a:rPr lang="en-US" altLang="en-US" sz="1200">
                <a:solidFill>
                  <a:srgbClr val="000000">
                    <a:tint val="75000"/>
                  </a:srgbClr>
                </a:solidFill>
              </a:rPr>
              <a:pPr>
                <a:defRPr/>
              </a:pPr>
              <a:t>28</a:t>
            </a:fld>
            <a:endParaRPr lang="en-US" altLang="en-US" sz="1200">
              <a:solidFill>
                <a:srgbClr val="000000">
                  <a:tint val="75000"/>
                </a:srgbClr>
              </a:solidFill>
            </a:endParaRPr>
          </a:p>
        </p:txBody>
      </p:sp>
      <p:sp>
        <p:nvSpPr>
          <p:cNvPr id="27650" name="Title 1"/>
          <p:cNvSpPr>
            <a:spLocks noGrp="1"/>
          </p:cNvSpPr>
          <p:nvPr>
            <p:ph type="title" idx="4294967295"/>
          </p:nvPr>
        </p:nvSpPr>
        <p:spPr>
          <a:xfrm>
            <a:off x="685800" y="762000"/>
            <a:ext cx="7772400" cy="838200"/>
          </a:xfrm>
        </p:spPr>
        <p:txBody>
          <a:bodyPr/>
          <a:lstStyle/>
          <a:p>
            <a:pPr eaLnBrk="1" hangingPunct="1"/>
            <a:r>
              <a:rPr lang="en-US" sz="3200" b="1" dirty="0" smtClean="0">
                <a:effectLst>
                  <a:outerShdw blurRad="38100" dist="38100" dir="2700000" algn="tl">
                    <a:srgbClr val="000000">
                      <a:alpha val="43137"/>
                    </a:srgbClr>
                  </a:outerShdw>
                </a:effectLst>
              </a:rPr>
              <a:t>Dental Visits by Race (MEPS)</a:t>
            </a:r>
          </a:p>
        </p:txBody>
      </p:sp>
      <p:pic>
        <p:nvPicPr>
          <p:cNvPr id="27652"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295400" y="1981200"/>
            <a:ext cx="6810632" cy="4615264"/>
          </a:xfrm>
        </p:spPr>
      </p:pic>
    </p:spTree>
    <p:extLst>
      <p:ext uri="{BB962C8B-B14F-4D97-AF65-F5344CB8AC3E}">
        <p14:creationId xmlns:p14="http://schemas.microsoft.com/office/powerpoint/2010/main" val="2804298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844539"/>
            <a:ext cx="4305300" cy="441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56703" y="6276201"/>
            <a:ext cx="3193888"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Source:  2012 Survey of Children’s Health</a:t>
            </a:r>
            <a:endParaRPr lang="en-US" sz="12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33400" y="914400"/>
            <a:ext cx="8001000" cy="107721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77.2% of </a:t>
            </a:r>
            <a:r>
              <a:rPr lang="en-US" sz="3200" b="1" dirty="0">
                <a:solidFill>
                  <a:schemeClr val="bg1"/>
                </a:solidFill>
                <a:effectLst>
                  <a:outerShdw blurRad="38100" dist="38100" dir="2700000" algn="tl">
                    <a:srgbClr val="000000">
                      <a:alpha val="43137"/>
                    </a:srgbClr>
                  </a:outerShdw>
                </a:effectLst>
              </a:rPr>
              <a:t>C</a:t>
            </a:r>
            <a:r>
              <a:rPr lang="en-US" sz="3200" b="1" dirty="0" smtClean="0">
                <a:solidFill>
                  <a:schemeClr val="bg1"/>
                </a:solidFill>
                <a:effectLst>
                  <a:outerShdw blurRad="38100" dist="38100" dir="2700000" algn="tl">
                    <a:srgbClr val="000000">
                      <a:alpha val="43137"/>
                    </a:srgbClr>
                  </a:outerShdw>
                </a:effectLst>
              </a:rPr>
              <a:t>hildren Received a Preventive Dental Visit in 2011</a:t>
            </a:r>
            <a:endParaRPr lang="en-US" sz="32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838200" y="2819400"/>
            <a:ext cx="3111749" cy="1015663"/>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Publically insured:  73.5</a:t>
            </a:r>
          </a:p>
          <a:p>
            <a:r>
              <a:rPr lang="en-US" sz="2000" b="1" dirty="0" smtClean="0">
                <a:solidFill>
                  <a:schemeClr val="bg1"/>
                </a:solidFill>
                <a:effectLst>
                  <a:outerShdw blurRad="38100" dist="38100" dir="2700000" algn="tl">
                    <a:srgbClr val="000000">
                      <a:alpha val="43137"/>
                    </a:srgbClr>
                  </a:outerShdw>
                </a:effectLst>
              </a:rPr>
              <a:t>Privately insured:   82.5</a:t>
            </a:r>
          </a:p>
          <a:p>
            <a:r>
              <a:rPr lang="en-US" sz="2000" b="1" dirty="0" smtClean="0">
                <a:solidFill>
                  <a:schemeClr val="bg1"/>
                </a:solidFill>
                <a:effectLst>
                  <a:outerShdw blurRad="38100" dist="38100" dir="2700000" algn="tl">
                    <a:srgbClr val="000000">
                      <a:alpha val="43137"/>
                    </a:srgbClr>
                  </a:outerShdw>
                </a:effectLst>
              </a:rPr>
              <a:t>Uninsured:              47.7</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410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4" name="Slide Number Placeholder 5"/>
          <p:cNvSpPr>
            <a:spLocks noGrp="1"/>
          </p:cNvSpPr>
          <p:nvPr>
            <p:ph type="sldNum" sz="quarter" idx="12"/>
          </p:nvPr>
        </p:nvSpPr>
        <p:spPr>
          <a:xfrm>
            <a:off x="6553200" y="6356350"/>
            <a:ext cx="2133600" cy="365125"/>
          </a:xfrm>
        </p:spPr>
        <p:txBody>
          <a:bodyPr rtlCol="0" anchor="ctr"/>
          <a:lstStyle/>
          <a:p>
            <a:pPr>
              <a:defRPr/>
            </a:pPr>
            <a:fld id="{CA81576B-5BAB-4358-A6D5-29E32C87F975}" type="slidenum">
              <a:rPr lang="en-US" altLang="en-US" sz="1200">
                <a:solidFill>
                  <a:srgbClr val="000000">
                    <a:tint val="75000"/>
                  </a:srgbClr>
                </a:solidFill>
              </a:rPr>
              <a:pPr>
                <a:defRPr/>
              </a:pPr>
              <a:t>3</a:t>
            </a:fld>
            <a:endParaRPr lang="en-US" altLang="en-US" sz="1200" dirty="0">
              <a:solidFill>
                <a:srgbClr val="000000">
                  <a:tint val="75000"/>
                </a:srgbClr>
              </a:solidFill>
            </a:endParaRPr>
          </a:p>
        </p:txBody>
      </p:sp>
      <p:sp>
        <p:nvSpPr>
          <p:cNvPr id="54274" name="Rectangle 1026"/>
          <p:cNvSpPr>
            <a:spLocks noGrp="1" noChangeArrowheads="1"/>
          </p:cNvSpPr>
          <p:nvPr>
            <p:ph type="title" idx="4294967295"/>
          </p:nvPr>
        </p:nvSpPr>
        <p:spPr>
          <a:xfrm>
            <a:off x="533400" y="609600"/>
            <a:ext cx="7772400" cy="914400"/>
          </a:xfrm>
        </p:spPr>
        <p:txBody>
          <a:bodyPr>
            <a:noAutofit/>
          </a:bodyPr>
          <a:lstStyle/>
          <a:p>
            <a:pPr eaLnBrk="1" hangingPunct="1">
              <a:defRPr/>
            </a:pPr>
            <a:r>
              <a:rPr lang="en-US" altLang="en-US" sz="3200" b="1" dirty="0" smtClean="0">
                <a:effectLst>
                  <a:outerShdw blurRad="38100" dist="38100" dir="2700000" algn="tl">
                    <a:srgbClr val="000000">
                      <a:alpha val="43137"/>
                    </a:srgbClr>
                  </a:outerShdw>
                </a:effectLst>
              </a:rPr>
              <a:t>Facts about Children</a:t>
            </a:r>
          </a:p>
        </p:txBody>
      </p:sp>
      <p:sp>
        <p:nvSpPr>
          <p:cNvPr id="3075" name="Rectangle 1027"/>
          <p:cNvSpPr>
            <a:spLocks noGrp="1" noChangeArrowheads="1"/>
          </p:cNvSpPr>
          <p:nvPr>
            <p:ph idx="4294967295"/>
          </p:nvPr>
        </p:nvSpPr>
        <p:spPr>
          <a:xfrm>
            <a:off x="533400" y="2209800"/>
            <a:ext cx="7772400" cy="4343400"/>
          </a:xfrm>
        </p:spPr>
        <p:txBody>
          <a:bodyPr/>
          <a:lstStyle/>
          <a:p>
            <a:pPr marL="625475" indent="-342900">
              <a:spcBef>
                <a:spcPts val="0"/>
              </a:spcBef>
              <a:spcAft>
                <a:spcPts val="1200"/>
              </a:spcAft>
            </a:pPr>
            <a:r>
              <a:rPr lang="en-US" sz="2000" b="1" dirty="0" smtClean="0">
                <a:effectLst>
                  <a:outerShdw blurRad="38100" dist="38100" dir="2700000" algn="tl">
                    <a:srgbClr val="000000">
                      <a:alpha val="43137"/>
                    </a:srgbClr>
                  </a:outerShdw>
                </a:effectLst>
              </a:rPr>
              <a:t>The Medical Expenditure Panel Survey (MEPS) set of large-scale surveys of families and individuals, their medical providers, and employers across the United States. MEPS is the most complete source of data on the cost and use of health care and health insurance coverage.</a:t>
            </a:r>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It collects detailed </a:t>
            </a:r>
            <a:r>
              <a:rPr lang="en-US" sz="2000" b="1" dirty="0">
                <a:effectLst>
                  <a:outerShdw blurRad="38100" dist="38100" dir="2700000" algn="tl">
                    <a:srgbClr val="000000">
                      <a:alpha val="43137"/>
                    </a:srgbClr>
                  </a:outerShdw>
                </a:effectLst>
              </a:rPr>
              <a:t>information on health care utilization and expenditures, health insurance, and health </a:t>
            </a:r>
            <a:r>
              <a:rPr lang="en-US" sz="2000" b="1" dirty="0" smtClean="0">
                <a:effectLst>
                  <a:outerShdw blurRad="38100" dist="38100" dir="2700000" algn="tl">
                    <a:srgbClr val="000000">
                      <a:alpha val="43137"/>
                    </a:srgbClr>
                  </a:outerShdw>
                </a:effectLst>
              </a:rPr>
              <a:t>status</a:t>
            </a: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altLang="en-US" sz="2000" b="1" u="sng" dirty="0" smtClean="0">
                <a:effectLst>
                  <a:outerShdw blurRad="38100" dist="38100" dir="2700000" algn="tl">
                    <a:srgbClr val="000000">
                      <a:alpha val="43137"/>
                    </a:srgbClr>
                  </a:outerShdw>
                </a:effectLst>
              </a:rPr>
              <a:t>http</a:t>
            </a:r>
            <a:r>
              <a:rPr lang="en-US" altLang="en-US" sz="2000" b="1" u="sng" dirty="0">
                <a:effectLst>
                  <a:outerShdw blurRad="38100" dist="38100" dir="2700000" algn="tl">
                    <a:srgbClr val="000000">
                      <a:alpha val="43137"/>
                    </a:srgbClr>
                  </a:outerShdw>
                </a:effectLst>
              </a:rPr>
              <a:t>://meps.ahrq.gov/mepsweb</a:t>
            </a:r>
            <a:r>
              <a:rPr lang="en-US" altLang="en-US" sz="2000" b="1" u="sng" dirty="0" smtClean="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
            </a:r>
            <a:br>
              <a:rPr lang="en-US" sz="2000" b="1" dirty="0" smtClean="0">
                <a:effectLst>
                  <a:outerShdw blurRad="38100" dist="38100" dir="2700000" algn="tl">
                    <a:srgbClr val="000000">
                      <a:alpha val="43137"/>
                    </a:srgbClr>
                  </a:outerShdw>
                </a:effectLst>
              </a:rPr>
            </a:br>
            <a:endParaRPr lang="en-US" sz="2000" b="1" dirty="0" smtClean="0">
              <a:effectLst>
                <a:outerShdw blurRad="38100" dist="38100" dir="2700000" algn="tl">
                  <a:srgbClr val="000000">
                    <a:alpha val="43137"/>
                  </a:srgbClr>
                </a:outerShdw>
              </a:effectLst>
            </a:endParaRPr>
          </a:p>
          <a:p>
            <a:pPr indent="0" eaLnBrk="1" hangingPunct="1">
              <a:buFontTx/>
              <a:buNone/>
            </a:pPr>
            <a:endParaRPr lang="en-US" altLang="en-US"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1802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32" y="609600"/>
            <a:ext cx="7533486" cy="553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0" y="6324600"/>
            <a:ext cx="4816768"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Source:  CMS, Use of Dental Services in Medicaid and CHIP, 2011</a:t>
            </a:r>
            <a:endParaRPr lang="en-US" sz="1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6172200" y="5486400"/>
            <a:ext cx="2008370" cy="369332"/>
          </a:xfrm>
          <a:prstGeom prst="rect">
            <a:avLst/>
          </a:prstGeom>
          <a:noFill/>
        </p:spPr>
        <p:txBody>
          <a:bodyPr wrap="none" rtlCol="0">
            <a:spAutoFit/>
          </a:bodyPr>
          <a:lstStyle/>
          <a:p>
            <a:r>
              <a:rPr lang="en-US" dirty="0" smtClean="0"/>
              <a:t>Varies:  23% - 62%</a:t>
            </a:r>
            <a:endParaRPr lang="en-US" dirty="0"/>
          </a:p>
        </p:txBody>
      </p:sp>
    </p:spTree>
    <p:extLst>
      <p:ext uri="{BB962C8B-B14F-4D97-AF65-F5344CB8AC3E}">
        <p14:creationId xmlns:p14="http://schemas.microsoft.com/office/powerpoint/2010/main" val="1842267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153034"/>
              </p:ext>
            </p:extLst>
          </p:nvPr>
        </p:nvGraphicFramePr>
        <p:xfrm>
          <a:off x="304802" y="2133600"/>
          <a:ext cx="8458199" cy="4114800"/>
        </p:xfrm>
        <a:graphic>
          <a:graphicData uri="http://schemas.openxmlformats.org/drawingml/2006/table">
            <a:tbl>
              <a:tblPr firstRow="1" bandRow="1">
                <a:tableStyleId>{5C22544A-7EE6-4342-B048-85BDC9FD1C3A}</a:tableStyleId>
              </a:tblPr>
              <a:tblGrid>
                <a:gridCol w="980725"/>
                <a:gridCol w="1381473"/>
                <a:gridCol w="1252166"/>
                <a:gridCol w="1250973"/>
                <a:gridCol w="1796431"/>
                <a:gridCol w="1796431"/>
              </a:tblGrid>
              <a:tr h="2303226">
                <a:tc>
                  <a:txBody>
                    <a:bodyPr/>
                    <a:lstStyle/>
                    <a:p>
                      <a:r>
                        <a:rPr lang="en-US" sz="1600" dirty="0" smtClean="0"/>
                        <a:t>2012 Survey of Dental Health</a:t>
                      </a:r>
                    </a:p>
                    <a:p>
                      <a:endParaRPr lang="en-US" sz="1600" dirty="0" smtClean="0"/>
                    </a:p>
                    <a:p>
                      <a:endParaRPr lang="en-US" sz="1600" dirty="0" smtClean="0"/>
                    </a:p>
                    <a:p>
                      <a:r>
                        <a:rPr lang="en-US" sz="1200" b="1" dirty="0" smtClean="0"/>
                        <a:t>Parent interviews</a:t>
                      </a:r>
                      <a:endParaRPr lang="en-US" sz="1200" b="1" dirty="0"/>
                    </a:p>
                  </a:txBody>
                  <a:tcPr/>
                </a:tc>
                <a:tc>
                  <a:txBody>
                    <a:bodyPr/>
                    <a:lstStyle/>
                    <a:p>
                      <a:r>
                        <a:rPr lang="en-US" sz="1600" dirty="0" smtClean="0"/>
                        <a:t>CDC</a:t>
                      </a:r>
                    </a:p>
                    <a:p>
                      <a:r>
                        <a:rPr lang="en-US" sz="1600" dirty="0" smtClean="0"/>
                        <a:t>Health United States</a:t>
                      </a:r>
                    </a:p>
                    <a:p>
                      <a:endParaRPr lang="en-US" sz="1600" dirty="0" smtClean="0"/>
                    </a:p>
                    <a:p>
                      <a:r>
                        <a:rPr lang="en-US" sz="1600" dirty="0" smtClean="0"/>
                        <a:t>NHANES</a:t>
                      </a:r>
                      <a:endParaRPr lang="en-US" sz="1600" dirty="0"/>
                    </a:p>
                  </a:txBody>
                  <a:tcPr/>
                </a:tc>
                <a:tc>
                  <a:txBody>
                    <a:bodyPr/>
                    <a:lstStyle/>
                    <a:p>
                      <a:r>
                        <a:rPr lang="en-US" sz="1600" dirty="0" smtClean="0"/>
                        <a:t>CDC</a:t>
                      </a:r>
                    </a:p>
                    <a:p>
                      <a:r>
                        <a:rPr lang="en-US" sz="1600" dirty="0" smtClean="0"/>
                        <a:t>National Health Interview Survey</a:t>
                      </a:r>
                    </a:p>
                    <a:p>
                      <a:endParaRPr lang="en-US" sz="1600" dirty="0" smtClean="0"/>
                    </a:p>
                    <a:p>
                      <a:endParaRPr lang="en-US" sz="1600" dirty="0" smtClean="0"/>
                    </a:p>
                    <a:p>
                      <a:r>
                        <a:rPr lang="en-US" sz="1200" dirty="0" smtClean="0"/>
                        <a:t>parent questionnaire</a:t>
                      </a:r>
                      <a:endParaRPr lang="en-US" sz="1200" dirty="0"/>
                    </a:p>
                  </a:txBody>
                  <a:tcPr/>
                </a:tc>
                <a:tc>
                  <a:txBody>
                    <a:bodyPr/>
                    <a:lstStyle/>
                    <a:p>
                      <a:r>
                        <a:rPr lang="en-US" sz="1600" dirty="0" smtClean="0"/>
                        <a:t>CDC NHANES</a:t>
                      </a:r>
                    </a:p>
                    <a:p>
                      <a:endParaRPr lang="en-US" sz="1600" dirty="0" smtClean="0"/>
                    </a:p>
                    <a:p>
                      <a:endParaRPr lang="en-US" sz="1200" dirty="0" smtClean="0"/>
                    </a:p>
                    <a:p>
                      <a:endParaRPr lang="en-US" sz="1200" dirty="0" smtClean="0"/>
                    </a:p>
                    <a:p>
                      <a:endParaRPr lang="en-US" sz="1200" dirty="0" smtClean="0"/>
                    </a:p>
                    <a:p>
                      <a:endParaRPr lang="en-US" sz="1200" dirty="0" smtClean="0"/>
                    </a:p>
                    <a:p>
                      <a:r>
                        <a:rPr lang="en-US" sz="1200" dirty="0" smtClean="0"/>
                        <a:t>Exams by Hygienists – mobile units</a:t>
                      </a:r>
                      <a:endParaRPr lang="en-US" sz="1200" dirty="0"/>
                    </a:p>
                  </a:txBody>
                  <a:tcPr/>
                </a:tc>
                <a:tc>
                  <a:txBody>
                    <a:bodyPr/>
                    <a:lstStyle/>
                    <a:p>
                      <a:r>
                        <a:rPr lang="en-US" sz="1600" dirty="0" smtClean="0"/>
                        <a:t>America’s Children: Key National Indicators of Well-Being, 2012</a:t>
                      </a:r>
                    </a:p>
                    <a:p>
                      <a:endParaRPr lang="en-US" sz="1600" dirty="0" smtClean="0"/>
                    </a:p>
                    <a:p>
                      <a:endParaRPr lang="en-US" sz="1600" dirty="0"/>
                    </a:p>
                  </a:txBody>
                  <a:tcPr/>
                </a:tc>
                <a:tc>
                  <a:txBody>
                    <a:bodyPr/>
                    <a:lstStyle/>
                    <a:p>
                      <a:r>
                        <a:rPr lang="en-US" sz="1600" dirty="0" smtClean="0"/>
                        <a:t>National Oral Health Surveillance System</a:t>
                      </a:r>
                    </a:p>
                    <a:p>
                      <a:endParaRPr lang="en-US" sz="1600" dirty="0" smtClean="0"/>
                    </a:p>
                    <a:p>
                      <a:endParaRPr lang="en-US" sz="1600" dirty="0" smtClean="0"/>
                    </a:p>
                    <a:p>
                      <a:endParaRPr lang="en-US" sz="1600" dirty="0" smtClean="0"/>
                    </a:p>
                    <a:p>
                      <a:r>
                        <a:rPr lang="en-US" sz="1200" dirty="0" smtClean="0"/>
                        <a:t>State open-mouth surveys</a:t>
                      </a:r>
                      <a:endParaRPr lang="en-US" sz="1200" dirty="0"/>
                    </a:p>
                  </a:txBody>
                  <a:tcPr/>
                </a:tc>
              </a:tr>
              <a:tr h="1404922">
                <a:tc>
                  <a:txBody>
                    <a:bodyPr/>
                    <a:lstStyle/>
                    <a:p>
                      <a:r>
                        <a:rPr lang="en-US" dirty="0" smtClean="0"/>
                        <a:t>5.4%</a:t>
                      </a:r>
                      <a:endParaRPr lang="en-US" dirty="0"/>
                    </a:p>
                  </a:txBody>
                  <a:tcPr/>
                </a:tc>
                <a:tc>
                  <a:txBody>
                    <a:bodyPr/>
                    <a:lstStyle/>
                    <a:p>
                      <a:r>
                        <a:rPr lang="en-US" dirty="0" smtClean="0"/>
                        <a:t>Age 2-5:  19.3</a:t>
                      </a:r>
                    </a:p>
                    <a:p>
                      <a:endParaRPr lang="en-US" sz="1000" dirty="0" smtClean="0"/>
                    </a:p>
                    <a:p>
                      <a:r>
                        <a:rPr lang="en-US" dirty="0" smtClean="0"/>
                        <a:t>Age 6-19: 15.6</a:t>
                      </a:r>
                      <a:endParaRPr lang="en-US" dirty="0"/>
                    </a:p>
                  </a:txBody>
                  <a:tcPr/>
                </a:tc>
                <a:tc>
                  <a:txBody>
                    <a:bodyPr/>
                    <a:lstStyle/>
                    <a:p>
                      <a:r>
                        <a:rPr lang="en-US" dirty="0" smtClean="0"/>
                        <a:t>7.0%</a:t>
                      </a:r>
                      <a:endParaRPr lang="en-US" dirty="0"/>
                    </a:p>
                  </a:txBody>
                  <a:tcPr/>
                </a:tc>
                <a:tc>
                  <a:txBody>
                    <a:bodyPr/>
                    <a:lstStyle/>
                    <a:p>
                      <a:r>
                        <a:rPr lang="en-US" dirty="0" smtClean="0"/>
                        <a:t>13.3%</a:t>
                      </a:r>
                      <a:endParaRPr lang="en-US" dirty="0"/>
                    </a:p>
                  </a:txBody>
                  <a:tcPr/>
                </a:tc>
                <a:tc>
                  <a:txBody>
                    <a:bodyPr/>
                    <a:lstStyle/>
                    <a:p>
                      <a:r>
                        <a:rPr lang="en-US" dirty="0" smtClean="0"/>
                        <a:t>9.6% – 21.5%</a:t>
                      </a:r>
                      <a:endParaRPr lang="en-US" dirty="0"/>
                    </a:p>
                  </a:txBody>
                  <a:tcPr/>
                </a:tc>
                <a:tc>
                  <a:txBody>
                    <a:bodyPr/>
                    <a:lstStyle/>
                    <a:p>
                      <a:r>
                        <a:rPr lang="en-US" dirty="0" smtClean="0"/>
                        <a:t>3</a:t>
                      </a:r>
                      <a:r>
                        <a:rPr lang="en-US" baseline="30000" dirty="0" smtClean="0"/>
                        <a:t>rd</a:t>
                      </a:r>
                      <a:r>
                        <a:rPr lang="en-US" dirty="0" smtClean="0"/>
                        <a:t> grade:</a:t>
                      </a:r>
                    </a:p>
                    <a:p>
                      <a:r>
                        <a:rPr lang="en-US" dirty="0" smtClean="0"/>
                        <a:t>12% - 42.7%</a:t>
                      </a:r>
                      <a:endParaRPr lang="en-US" dirty="0"/>
                    </a:p>
                  </a:txBody>
                  <a:tcPr/>
                </a:tc>
              </a:tr>
              <a:tr h="406652">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a:off x="611789" y="762000"/>
            <a:ext cx="4110421"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Unmet Dental Needs</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5800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2" name="Rectangle 1"/>
          <p:cNvSpPr/>
          <p:nvPr/>
        </p:nvSpPr>
        <p:spPr>
          <a:xfrm>
            <a:off x="1143000" y="2615148"/>
            <a:ext cx="7086600" cy="3785652"/>
          </a:xfrm>
          <a:prstGeom prst="rect">
            <a:avLst/>
          </a:prstGeom>
        </p:spPr>
        <p:txBody>
          <a:bodyPr wrap="square">
            <a:spAutoFit/>
          </a:bodyPr>
          <a:lstStyle/>
          <a:p>
            <a:pPr marL="285750" indent="-285750">
              <a:spcBef>
                <a:spcPts val="600"/>
              </a:spcBef>
              <a:spcAft>
                <a:spcPts val="6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In </a:t>
            </a:r>
            <a:r>
              <a:rPr lang="en-US" sz="2000" b="1" dirty="0">
                <a:solidFill>
                  <a:schemeClr val="bg1"/>
                </a:solidFill>
                <a:effectLst>
                  <a:outerShdw blurRad="38100" dist="38100" dir="2700000" algn="tl">
                    <a:srgbClr val="000000">
                      <a:alpha val="43137"/>
                    </a:srgbClr>
                  </a:outerShdw>
                </a:effectLst>
              </a:rPr>
              <a:t>2010, </a:t>
            </a:r>
            <a:r>
              <a:rPr lang="en-US" sz="2000" b="1" i="1" dirty="0">
                <a:solidFill>
                  <a:schemeClr val="bg1"/>
                </a:solidFill>
                <a:effectLst>
                  <a:outerShdw blurRad="38100" dist="38100" dir="2700000" algn="tl">
                    <a:srgbClr val="000000">
                      <a:alpha val="43137"/>
                    </a:srgbClr>
                  </a:outerShdw>
                </a:effectLst>
              </a:rPr>
              <a:t>4.3 million (7%) children aged 2–17 </a:t>
            </a:r>
            <a:r>
              <a:rPr lang="en-US" sz="2000" b="1" dirty="0">
                <a:solidFill>
                  <a:schemeClr val="bg1"/>
                </a:solidFill>
                <a:effectLst>
                  <a:outerShdw blurRad="38100" dist="38100" dir="2700000" algn="tl">
                    <a:srgbClr val="000000">
                      <a:alpha val="43137"/>
                    </a:srgbClr>
                  </a:outerShdw>
                </a:effectLst>
              </a:rPr>
              <a:t>years had unmet dental need because their families could not afford dental care. </a:t>
            </a:r>
            <a:endParaRPr lang="en-US" sz="2000" b="1" dirty="0" smtClean="0">
              <a:solidFill>
                <a:schemeClr val="bg1"/>
              </a:solidFill>
              <a:effectLst>
                <a:outerShdw blurRad="38100" dist="38100" dir="2700000" algn="tl">
                  <a:srgbClr val="000000">
                    <a:alpha val="43137"/>
                  </a:srgbClr>
                </a:outerShdw>
              </a:effectLst>
            </a:endParaRPr>
          </a:p>
          <a:p>
            <a:pPr marL="285750" indent="-285750">
              <a:spcBef>
                <a:spcPts val="600"/>
              </a:spcBef>
              <a:spcAft>
                <a:spcPts val="600"/>
              </a:spcAft>
              <a:buFont typeface="Arial" pitchFamily="34" charset="0"/>
              <a:buChar char="•"/>
            </a:pPr>
            <a:r>
              <a:rPr lang="en-US" sz="2000" b="1" i="1" dirty="0" smtClean="0">
                <a:solidFill>
                  <a:schemeClr val="bg1"/>
                </a:solidFill>
                <a:effectLst>
                  <a:outerShdw blurRad="38100" dist="38100" dir="2700000" algn="tl">
                    <a:srgbClr val="000000">
                      <a:alpha val="43137"/>
                    </a:srgbClr>
                  </a:outerShdw>
                </a:effectLst>
              </a:rPr>
              <a:t>Uninsured </a:t>
            </a:r>
            <a:r>
              <a:rPr lang="en-US" sz="2000" b="1" i="1" dirty="0">
                <a:solidFill>
                  <a:schemeClr val="bg1"/>
                </a:solidFill>
                <a:effectLst>
                  <a:outerShdw blurRad="38100" dist="38100" dir="2700000" algn="tl">
                    <a:srgbClr val="000000">
                      <a:alpha val="43137"/>
                    </a:srgbClr>
                  </a:outerShdw>
                </a:effectLst>
              </a:rPr>
              <a:t>children (26%) </a:t>
            </a:r>
            <a:r>
              <a:rPr lang="en-US" sz="2000" b="1" dirty="0">
                <a:solidFill>
                  <a:schemeClr val="bg1"/>
                </a:solidFill>
                <a:effectLst>
                  <a:outerShdw blurRad="38100" dist="38100" dir="2700000" algn="tl">
                    <a:srgbClr val="000000">
                      <a:alpha val="43137"/>
                    </a:srgbClr>
                  </a:outerShdw>
                </a:effectLst>
              </a:rPr>
              <a:t>were more than six times as likely to have unmet dental need as children with private health insurance (4%) and more than four times as likely as children with Medicaid or other public coverage (6%). </a:t>
            </a:r>
            <a:endParaRPr lang="en-US" sz="2000" b="1" dirty="0" smtClean="0">
              <a:solidFill>
                <a:schemeClr val="bg1"/>
              </a:solidFill>
              <a:effectLst>
                <a:outerShdw blurRad="38100" dist="38100" dir="2700000" algn="tl">
                  <a:srgbClr val="000000">
                    <a:alpha val="43137"/>
                  </a:srgbClr>
                </a:outerShdw>
              </a:effectLst>
            </a:endParaRPr>
          </a:p>
          <a:p>
            <a:pPr marL="285750" indent="-285750">
              <a:spcBef>
                <a:spcPts val="600"/>
              </a:spcBef>
              <a:spcAft>
                <a:spcPts val="6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Non-Hispanic </a:t>
            </a:r>
            <a:r>
              <a:rPr lang="en-US" sz="2000" b="1" dirty="0">
                <a:solidFill>
                  <a:schemeClr val="bg1"/>
                </a:solidFill>
                <a:effectLst>
                  <a:outerShdw blurRad="38100" dist="38100" dir="2700000" algn="tl">
                    <a:srgbClr val="000000">
                      <a:alpha val="43137"/>
                    </a:srgbClr>
                  </a:outerShdw>
                </a:effectLst>
              </a:rPr>
              <a:t>white children were more likely to have had a dental contact in the past 6 months (67%) than non-Hispanic black (55%) or Hispanic (57%) children. </a:t>
            </a:r>
          </a:p>
        </p:txBody>
      </p:sp>
      <p:sp>
        <p:nvSpPr>
          <p:cNvPr id="4" name="Rectangle 3"/>
          <p:cNvSpPr/>
          <p:nvPr/>
        </p:nvSpPr>
        <p:spPr>
          <a:xfrm>
            <a:off x="762000" y="381000"/>
            <a:ext cx="7467600" cy="2062103"/>
          </a:xfrm>
          <a:prstGeom prst="rect">
            <a:avLst/>
          </a:prstGeom>
        </p:spPr>
        <p:txBody>
          <a:bodyPr wrap="square">
            <a:spAutoFit/>
          </a:bodyPr>
          <a:lstStyle/>
          <a:p>
            <a:endParaRPr lang="en-US" sz="3200" b="1" dirty="0">
              <a:solidFill>
                <a:schemeClr val="bg1"/>
              </a:solidFill>
              <a:effectLst>
                <a:outerShdw blurRad="38100" dist="38100" dir="2700000" algn="tl">
                  <a:srgbClr val="000000">
                    <a:alpha val="43137"/>
                  </a:srgbClr>
                </a:outerShdw>
              </a:effectLst>
              <a:latin typeface="+mj-lt"/>
            </a:endParaRPr>
          </a:p>
          <a:p>
            <a:r>
              <a:rPr lang="en-US" sz="3200" b="1" dirty="0" smtClean="0">
                <a:solidFill>
                  <a:schemeClr val="bg1"/>
                </a:solidFill>
                <a:effectLst>
                  <a:outerShdw blurRad="38100" dist="38100" dir="2700000" algn="tl">
                    <a:srgbClr val="000000">
                      <a:alpha val="43137"/>
                    </a:srgbClr>
                  </a:outerShdw>
                </a:effectLst>
                <a:latin typeface="+mj-lt"/>
              </a:rPr>
              <a:t>CDC Summary </a:t>
            </a:r>
            <a:r>
              <a:rPr lang="en-US" sz="3200" b="1" dirty="0">
                <a:solidFill>
                  <a:schemeClr val="bg1"/>
                </a:solidFill>
                <a:effectLst>
                  <a:outerShdw blurRad="38100" dist="38100" dir="2700000" algn="tl">
                    <a:srgbClr val="000000">
                      <a:alpha val="43137"/>
                    </a:srgbClr>
                  </a:outerShdw>
                </a:effectLst>
                <a:latin typeface="+mj-lt"/>
              </a:rPr>
              <a:t>Health Statistics for U.S. Children: National Health Interview Survey, 2010 </a:t>
            </a:r>
          </a:p>
        </p:txBody>
      </p:sp>
    </p:spTree>
    <p:extLst>
      <p:ext uri="{BB962C8B-B14F-4D97-AF65-F5344CB8AC3E}">
        <p14:creationId xmlns:p14="http://schemas.microsoft.com/office/powerpoint/2010/main" val="364470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78780"/>
            <a:ext cx="7620000" cy="541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800" y="6005556"/>
            <a:ext cx="6705600" cy="461665"/>
          </a:xfrm>
          <a:prstGeom prst="rect">
            <a:avLst/>
          </a:prstGeom>
        </p:spPr>
        <p:txBody>
          <a:bodyPr wrap="square">
            <a:spAutoFit/>
          </a:bodyPr>
          <a:lstStyle/>
          <a:p>
            <a:r>
              <a:rPr lang="en-US" sz="1200" b="1" dirty="0" smtClean="0">
                <a:solidFill>
                  <a:schemeClr val="bg1"/>
                </a:solidFill>
                <a:effectLst>
                  <a:outerShdw blurRad="38100" dist="38100" dir="2700000" algn="tl">
                    <a:srgbClr val="000000">
                      <a:alpha val="43137"/>
                    </a:srgbClr>
                  </a:outerShdw>
                </a:effectLst>
              </a:rPr>
              <a:t>Source:  NCHS </a:t>
            </a:r>
            <a:r>
              <a:rPr lang="en-US" sz="1200" b="1" dirty="0">
                <a:solidFill>
                  <a:schemeClr val="bg1"/>
                </a:solidFill>
                <a:effectLst>
                  <a:outerShdw blurRad="38100" dist="38100" dir="2700000" algn="tl">
                    <a:srgbClr val="000000">
                      <a:alpha val="43137"/>
                    </a:srgbClr>
                  </a:outerShdw>
                </a:effectLst>
              </a:rPr>
              <a:t>Data </a:t>
            </a:r>
            <a:r>
              <a:rPr lang="en-US" sz="1200" b="1" dirty="0" smtClean="0">
                <a:solidFill>
                  <a:schemeClr val="bg1"/>
                </a:solidFill>
                <a:effectLst>
                  <a:outerShdw blurRad="38100" dist="38100" dir="2700000" algn="tl">
                    <a:srgbClr val="000000">
                      <a:alpha val="43137"/>
                    </a:srgbClr>
                  </a:outerShdw>
                </a:effectLst>
              </a:rPr>
              <a:t>Brief Number </a:t>
            </a:r>
            <a:r>
              <a:rPr lang="en-US" sz="1200" b="1" dirty="0">
                <a:solidFill>
                  <a:schemeClr val="bg1"/>
                </a:solidFill>
                <a:effectLst>
                  <a:outerShdw blurRad="38100" dist="38100" dir="2700000" algn="tl">
                    <a:srgbClr val="000000">
                      <a:alpha val="43137"/>
                    </a:srgbClr>
                  </a:outerShdw>
                </a:effectLst>
              </a:rPr>
              <a:t>104, August </a:t>
            </a:r>
            <a:r>
              <a:rPr lang="en-US" sz="1200" b="1" dirty="0" smtClean="0">
                <a:solidFill>
                  <a:schemeClr val="bg1"/>
                </a:solidFill>
                <a:effectLst>
                  <a:outerShdw blurRad="38100" dist="38100" dir="2700000" algn="tl">
                    <a:srgbClr val="000000">
                      <a:alpha val="43137"/>
                    </a:srgbClr>
                  </a:outerShdw>
                </a:effectLst>
              </a:rPr>
              <a:t>2012.  Oral </a:t>
            </a:r>
            <a:r>
              <a:rPr lang="en-US" sz="1200" b="1" dirty="0">
                <a:solidFill>
                  <a:schemeClr val="bg1"/>
                </a:solidFill>
                <a:effectLst>
                  <a:outerShdw blurRad="38100" dist="38100" dir="2700000" algn="tl">
                    <a:srgbClr val="000000">
                      <a:alpha val="43137"/>
                    </a:srgbClr>
                  </a:outerShdw>
                </a:effectLst>
              </a:rPr>
              <a:t>Health Disparities as Determined by Selected Healthy People 2020 Oral Health Objectives for the United States, 2009–2010</a:t>
            </a:r>
          </a:p>
        </p:txBody>
      </p:sp>
      <p:sp>
        <p:nvSpPr>
          <p:cNvPr id="2" name="Left Arrow 1"/>
          <p:cNvSpPr/>
          <p:nvPr/>
        </p:nvSpPr>
        <p:spPr>
          <a:xfrm>
            <a:off x="7391400" y="2133600"/>
            <a:ext cx="489204" cy="2423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a:off x="6993450" y="4876800"/>
            <a:ext cx="489204" cy="2423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7361620" y="3505200"/>
            <a:ext cx="489204" cy="2423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24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
            <a:ext cx="4806124"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Untreated Dental Caries</a:t>
            </a:r>
            <a:endParaRPr lang="en-US" sz="3200" b="1" dirty="0">
              <a:solidFill>
                <a:schemeClr val="bg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bwMode="auto">
          <a:xfrm>
            <a:off x="457200" y="15240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1" fontAlgn="base" hangingPunct="1">
              <a:spcBef>
                <a:spcPts val="2000"/>
              </a:spcBef>
              <a:spcAft>
                <a:spcPct val="0"/>
              </a:spcAft>
              <a:buFont typeface="Wingdings 2" pitchFamily="18" charset="2"/>
              <a:buChar char=""/>
              <a:defRPr sz="2200" kern="1200">
                <a:solidFill>
                  <a:schemeClr val="bg1"/>
                </a:solidFill>
                <a:latin typeface="+mn-lt"/>
                <a:ea typeface="+mn-ea"/>
                <a:cs typeface="+mn-cs"/>
              </a:defRPr>
            </a:lvl1pPr>
            <a:lvl2pPr marL="577850" indent="-295275" algn="l" rtl="0" eaLnBrk="1" fontAlgn="base" hangingPunct="1">
              <a:spcBef>
                <a:spcPts val="600"/>
              </a:spcBef>
              <a:spcAft>
                <a:spcPct val="0"/>
              </a:spcAft>
              <a:buFont typeface="Wingdings 2" pitchFamily="18" charset="2"/>
              <a:buChar char=""/>
              <a:defRPr sz="2000" kern="1200">
                <a:solidFill>
                  <a:schemeClr val="bg1"/>
                </a:solidFill>
                <a:latin typeface="+mn-lt"/>
                <a:ea typeface="+mn-ea"/>
                <a:cs typeface="+mn-cs"/>
              </a:defRPr>
            </a:lvl2pPr>
            <a:lvl3pPr marL="860425" indent="-282575" algn="l" rtl="0" eaLnBrk="1" fontAlgn="base" hangingPunct="1">
              <a:spcBef>
                <a:spcPts val="600"/>
              </a:spcBef>
              <a:spcAft>
                <a:spcPct val="0"/>
              </a:spcAft>
              <a:buFont typeface="Wingdings 2" pitchFamily="18" charset="2"/>
              <a:buChar char=""/>
              <a:defRPr kern="1200">
                <a:solidFill>
                  <a:schemeClr val="bg1"/>
                </a:solidFill>
                <a:latin typeface="+mn-lt"/>
                <a:ea typeface="+mn-ea"/>
                <a:cs typeface="+mn-cs"/>
              </a:defRPr>
            </a:lvl3pPr>
            <a:lvl4pPr marL="1143000" indent="-282575" algn="l" rtl="0" eaLnBrk="1" fontAlgn="base" hangingPunct="1">
              <a:spcBef>
                <a:spcPts val="600"/>
              </a:spcBef>
              <a:spcAft>
                <a:spcPct val="0"/>
              </a:spcAft>
              <a:buFont typeface="Wingdings 2" pitchFamily="18" charset="2"/>
              <a:buChar char=""/>
              <a:defRPr kern="1200">
                <a:solidFill>
                  <a:schemeClr val="bg1"/>
                </a:solidFill>
                <a:latin typeface="+mn-lt"/>
                <a:ea typeface="+mn-ea"/>
                <a:cs typeface="+mn-cs"/>
              </a:defRPr>
            </a:lvl4pPr>
            <a:lvl5pPr marL="1425575" indent="-282575" algn="l" rtl="0" eaLnBrk="1" fontAlgn="base" hangingPunct="1">
              <a:spcBef>
                <a:spcPts val="600"/>
              </a:spcBef>
              <a:spcAft>
                <a:spcPct val="0"/>
              </a:spcAft>
              <a:buFont typeface="Wingdings 2" pitchFamily="18" charset="2"/>
              <a:buChar char=""/>
              <a:defRPr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000" b="1" dirty="0" smtClean="0">
                <a:effectLst>
                  <a:outerShdw blurRad="38100" dist="38100" dir="2700000" algn="tl">
                    <a:srgbClr val="000000">
                      <a:alpha val="43137"/>
                    </a:srgbClr>
                  </a:outerShdw>
                </a:effectLst>
              </a:rPr>
              <a:t>	 Percentage of children ages 5–17 with untreated dental caries (cavities) by poverty status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18433"/>
            <a:ext cx="4876800" cy="325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p:cNvSpPr txBox="1">
            <a:spLocks noChangeArrowheads="1"/>
          </p:cNvSpPr>
          <p:nvPr/>
        </p:nvSpPr>
        <p:spPr bwMode="auto">
          <a:xfrm>
            <a:off x="1981200" y="6172200"/>
            <a:ext cx="5456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cs typeface="Arial" charset="0"/>
              </a:rPr>
              <a:t>Source: </a:t>
            </a:r>
            <a:r>
              <a:rPr lang="en-US" sz="1200" b="1" i="1" dirty="0" smtClean="0">
                <a:solidFill>
                  <a:schemeClr val="bg1"/>
                </a:solidFill>
                <a:effectLst>
                  <a:outerShdw blurRad="38100" dist="38100" dir="2700000" algn="tl">
                    <a:srgbClr val="000000">
                      <a:alpha val="43137"/>
                    </a:srgbClr>
                  </a:outerShdw>
                </a:effectLst>
                <a:cs typeface="Arial" charset="0"/>
              </a:rPr>
              <a:t>America’s Children: Key National Indicators of Well-Being, 2012</a:t>
            </a:r>
            <a:endParaRPr lang="en-US" sz="1200" b="1" dirty="0" smtClean="0">
              <a:solidFill>
                <a:schemeClr val="bg1"/>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784756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28674" name="TextBox 1"/>
          <p:cNvSpPr txBox="1">
            <a:spLocks noChangeArrowheads="1"/>
          </p:cNvSpPr>
          <p:nvPr/>
        </p:nvSpPr>
        <p:spPr bwMode="auto">
          <a:xfrm>
            <a:off x="506412" y="2362200"/>
            <a:ext cx="823277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mn-lt"/>
                <a:cs typeface="Arial" charset="0"/>
              </a:rPr>
              <a:t>Lowest % of 3</a:t>
            </a:r>
            <a:r>
              <a:rPr lang="en-US" sz="2000" b="1" baseline="30000" dirty="0" smtClean="0">
                <a:solidFill>
                  <a:schemeClr val="bg1"/>
                </a:solidFill>
                <a:effectLst>
                  <a:outerShdw blurRad="38100" dist="38100" dir="2700000" algn="tl">
                    <a:srgbClr val="000000">
                      <a:alpha val="43137"/>
                    </a:srgbClr>
                  </a:outerShdw>
                </a:effectLst>
                <a:latin typeface="+mn-lt"/>
                <a:cs typeface="Arial" charset="0"/>
              </a:rPr>
              <a:t>rd</a:t>
            </a:r>
            <a:r>
              <a:rPr lang="en-US" sz="2000" b="1" dirty="0" smtClean="0">
                <a:solidFill>
                  <a:schemeClr val="bg1"/>
                </a:solidFill>
                <a:effectLst>
                  <a:outerShdw blurRad="38100" dist="38100" dir="2700000" algn="tl">
                    <a:srgbClr val="000000">
                      <a:alpha val="43137"/>
                    </a:srgbClr>
                  </a:outerShdw>
                </a:effectLst>
                <a:latin typeface="+mn-lt"/>
                <a:cs typeface="Arial" charset="0"/>
              </a:rPr>
              <a:t> graders – w/ caries experience:	CT:  40.6%</a:t>
            </a:r>
          </a:p>
          <a:p>
            <a:pPr eaLnBrk="1" fontAlgn="base" hangingPunct="1">
              <a:spcBef>
                <a:spcPct val="0"/>
              </a:spcBef>
              <a:spcAft>
                <a:spcPct val="0"/>
              </a:spcAft>
            </a:pPr>
            <a:endParaRPr lang="en-US" sz="800" b="1" dirty="0" smtClean="0">
              <a:solidFill>
                <a:schemeClr val="bg1"/>
              </a:solidFill>
              <a:effectLst>
                <a:outerShdw blurRad="38100" dist="38100" dir="2700000" algn="tl">
                  <a:srgbClr val="000000">
                    <a:alpha val="43137"/>
                  </a:srgbClr>
                </a:outerShdw>
              </a:effectLst>
              <a:latin typeface="+mn-lt"/>
              <a:cs typeface="Arial" charset="0"/>
            </a:endParaRPr>
          </a:p>
          <a:p>
            <a:pPr eaLnBrk="1" fontAlgn="base" hangingPunct="1">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mn-lt"/>
                <a:cs typeface="Arial" charset="0"/>
              </a:rPr>
              <a:t>Highest % of 3</a:t>
            </a:r>
            <a:r>
              <a:rPr lang="en-US" sz="2000" b="1" baseline="30000" dirty="0" smtClean="0">
                <a:solidFill>
                  <a:schemeClr val="bg1"/>
                </a:solidFill>
                <a:effectLst>
                  <a:outerShdw blurRad="38100" dist="38100" dir="2700000" algn="tl">
                    <a:srgbClr val="000000">
                      <a:alpha val="43137"/>
                    </a:srgbClr>
                  </a:outerShdw>
                </a:effectLst>
                <a:latin typeface="+mn-lt"/>
                <a:cs typeface="Arial" charset="0"/>
              </a:rPr>
              <a:t>rd</a:t>
            </a:r>
            <a:r>
              <a:rPr lang="en-US" sz="2000" b="1" dirty="0" smtClean="0">
                <a:solidFill>
                  <a:schemeClr val="bg1"/>
                </a:solidFill>
                <a:effectLst>
                  <a:outerShdw blurRad="38100" dist="38100" dir="2700000" algn="tl">
                    <a:srgbClr val="000000">
                      <a:alpha val="43137"/>
                    </a:srgbClr>
                  </a:outerShdw>
                </a:effectLst>
                <a:latin typeface="+mn-lt"/>
                <a:cs typeface="Arial" charset="0"/>
              </a:rPr>
              <a:t> graders – w/ caries experience:	ID:  67.1%</a:t>
            </a:r>
          </a:p>
          <a:p>
            <a:pPr eaLnBrk="1" fontAlgn="base" hangingPunct="1">
              <a:spcBef>
                <a:spcPct val="0"/>
              </a:spcBef>
              <a:spcAft>
                <a:spcPct val="0"/>
              </a:spcAft>
            </a:pPr>
            <a:endParaRPr lang="en-US" sz="2200" b="1" dirty="0" smtClean="0">
              <a:solidFill>
                <a:schemeClr val="bg1"/>
              </a:solidFill>
              <a:effectLst>
                <a:outerShdw blurRad="38100" dist="38100" dir="2700000" algn="tl">
                  <a:srgbClr val="000000">
                    <a:alpha val="43137"/>
                  </a:srgbClr>
                </a:outerShdw>
              </a:effectLst>
              <a:latin typeface="+mn-lt"/>
              <a:cs typeface="Arial" charset="0"/>
            </a:endParaRPr>
          </a:p>
          <a:p>
            <a:pPr eaLnBrk="1" fontAlgn="base" hangingPunct="1">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mn-lt"/>
                <a:cs typeface="Arial" charset="0"/>
              </a:rPr>
              <a:t>Lowest % of 3</a:t>
            </a:r>
            <a:r>
              <a:rPr lang="en-US" sz="2000" b="1" baseline="30000" dirty="0" smtClean="0">
                <a:solidFill>
                  <a:schemeClr val="bg1"/>
                </a:solidFill>
                <a:effectLst>
                  <a:outerShdw blurRad="38100" dist="38100" dir="2700000" algn="tl">
                    <a:srgbClr val="000000">
                      <a:alpha val="43137"/>
                    </a:srgbClr>
                  </a:outerShdw>
                </a:effectLst>
                <a:latin typeface="+mn-lt"/>
                <a:cs typeface="Arial" charset="0"/>
              </a:rPr>
              <a:t>rd</a:t>
            </a:r>
            <a:r>
              <a:rPr lang="en-US" sz="2000" b="1" dirty="0" smtClean="0">
                <a:solidFill>
                  <a:schemeClr val="bg1"/>
                </a:solidFill>
                <a:effectLst>
                  <a:outerShdw blurRad="38100" dist="38100" dir="2700000" algn="tl">
                    <a:srgbClr val="000000">
                      <a:alpha val="43137"/>
                    </a:srgbClr>
                  </a:outerShdw>
                </a:effectLst>
                <a:latin typeface="+mn-lt"/>
                <a:cs typeface="Arial" charset="0"/>
              </a:rPr>
              <a:t> graders - untreated tooth decay:	NH:  12%</a:t>
            </a:r>
          </a:p>
          <a:p>
            <a:pPr eaLnBrk="1" fontAlgn="base" hangingPunct="1">
              <a:spcBef>
                <a:spcPct val="0"/>
              </a:spcBef>
              <a:spcAft>
                <a:spcPct val="0"/>
              </a:spcAft>
            </a:pPr>
            <a:endParaRPr lang="en-US" sz="800" b="1" dirty="0" smtClean="0">
              <a:solidFill>
                <a:schemeClr val="bg1"/>
              </a:solidFill>
              <a:effectLst>
                <a:outerShdw blurRad="38100" dist="38100" dir="2700000" algn="tl">
                  <a:srgbClr val="000000">
                    <a:alpha val="43137"/>
                  </a:srgbClr>
                </a:outerShdw>
              </a:effectLst>
              <a:latin typeface="+mn-lt"/>
              <a:cs typeface="Arial" charset="0"/>
            </a:endParaRPr>
          </a:p>
          <a:p>
            <a:pPr eaLnBrk="1" fontAlgn="base" hangingPunct="1">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mn-lt"/>
                <a:cs typeface="Arial" charset="0"/>
              </a:rPr>
              <a:t>Highest % of 3</a:t>
            </a:r>
            <a:r>
              <a:rPr lang="en-US" sz="2000" b="1" baseline="30000" dirty="0" smtClean="0">
                <a:solidFill>
                  <a:schemeClr val="bg1"/>
                </a:solidFill>
                <a:effectLst>
                  <a:outerShdw blurRad="38100" dist="38100" dir="2700000" algn="tl">
                    <a:srgbClr val="000000">
                      <a:alpha val="43137"/>
                    </a:srgbClr>
                  </a:outerShdw>
                </a:effectLst>
                <a:latin typeface="+mn-lt"/>
                <a:cs typeface="Arial" charset="0"/>
              </a:rPr>
              <a:t>rd</a:t>
            </a:r>
            <a:r>
              <a:rPr lang="en-US" sz="2000" b="1" dirty="0" smtClean="0">
                <a:solidFill>
                  <a:schemeClr val="bg1"/>
                </a:solidFill>
                <a:effectLst>
                  <a:outerShdw blurRad="38100" dist="38100" dir="2700000" algn="tl">
                    <a:srgbClr val="000000">
                      <a:alpha val="43137"/>
                    </a:srgbClr>
                  </a:outerShdw>
                </a:effectLst>
                <a:latin typeface="+mn-lt"/>
                <a:cs typeface="Arial" charset="0"/>
              </a:rPr>
              <a:t> graders - untreated tooth decay:	TX:  42.7%</a:t>
            </a:r>
          </a:p>
          <a:p>
            <a:pPr eaLnBrk="1" fontAlgn="base" hangingPunct="1">
              <a:spcBef>
                <a:spcPct val="0"/>
              </a:spcBef>
              <a:spcAft>
                <a:spcPct val="0"/>
              </a:spcAft>
            </a:pPr>
            <a:endParaRPr lang="en-US" sz="2200" b="1" dirty="0" smtClean="0">
              <a:solidFill>
                <a:schemeClr val="bg1"/>
              </a:solidFill>
              <a:effectLst>
                <a:outerShdw blurRad="38100" dist="38100" dir="2700000" algn="tl">
                  <a:srgbClr val="000000">
                    <a:alpha val="43137"/>
                  </a:srgbClr>
                </a:outerShdw>
              </a:effectLst>
              <a:latin typeface="+mn-lt"/>
              <a:cs typeface="Arial" charset="0"/>
            </a:endParaRPr>
          </a:p>
          <a:p>
            <a:pPr eaLnBrk="1" fontAlgn="base" hangingPunct="1">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mn-lt"/>
                <a:cs typeface="Arial" charset="0"/>
              </a:rPr>
              <a:t>Lowest % of 3</a:t>
            </a:r>
            <a:r>
              <a:rPr lang="en-US" sz="2000" b="1" baseline="30000" dirty="0" smtClean="0">
                <a:solidFill>
                  <a:schemeClr val="bg1"/>
                </a:solidFill>
                <a:effectLst>
                  <a:outerShdw blurRad="38100" dist="38100" dir="2700000" algn="tl">
                    <a:srgbClr val="000000">
                      <a:alpha val="43137"/>
                    </a:srgbClr>
                  </a:outerShdw>
                </a:effectLst>
                <a:latin typeface="+mn-lt"/>
                <a:cs typeface="Arial" charset="0"/>
              </a:rPr>
              <a:t>rd</a:t>
            </a:r>
            <a:r>
              <a:rPr lang="en-US" sz="2000" b="1" dirty="0" smtClean="0">
                <a:solidFill>
                  <a:schemeClr val="bg1"/>
                </a:solidFill>
                <a:effectLst>
                  <a:outerShdw blurRad="38100" dist="38100" dir="2700000" algn="tl">
                    <a:srgbClr val="000000">
                      <a:alpha val="43137"/>
                    </a:srgbClr>
                  </a:outerShdw>
                </a:effectLst>
                <a:latin typeface="+mn-lt"/>
                <a:cs typeface="Arial" charset="0"/>
              </a:rPr>
              <a:t> graders - with dental sealants:		SC:  23.9%</a:t>
            </a:r>
          </a:p>
          <a:p>
            <a:pPr eaLnBrk="1" fontAlgn="base" hangingPunct="1">
              <a:spcBef>
                <a:spcPct val="0"/>
              </a:spcBef>
              <a:spcAft>
                <a:spcPct val="0"/>
              </a:spcAft>
            </a:pPr>
            <a:endParaRPr lang="en-US" sz="800" b="1" dirty="0" smtClean="0">
              <a:solidFill>
                <a:schemeClr val="bg1"/>
              </a:solidFill>
              <a:effectLst>
                <a:outerShdw blurRad="38100" dist="38100" dir="2700000" algn="tl">
                  <a:srgbClr val="000000">
                    <a:alpha val="43137"/>
                  </a:srgbClr>
                </a:outerShdw>
              </a:effectLst>
              <a:latin typeface="+mn-lt"/>
              <a:cs typeface="Arial" charset="0"/>
            </a:endParaRPr>
          </a:p>
          <a:p>
            <a:pPr eaLnBrk="1" fontAlgn="base" hangingPunct="1">
              <a:spcBef>
                <a:spcPct val="0"/>
              </a:spcBef>
              <a:spcAft>
                <a:spcPct val="0"/>
              </a:spcAft>
            </a:pPr>
            <a:r>
              <a:rPr lang="en-US" sz="2000" b="1" dirty="0" smtClean="0">
                <a:solidFill>
                  <a:schemeClr val="bg1"/>
                </a:solidFill>
                <a:effectLst>
                  <a:outerShdw blurRad="38100" dist="38100" dir="2700000" algn="tl">
                    <a:srgbClr val="000000">
                      <a:alpha val="43137"/>
                    </a:srgbClr>
                  </a:outerShdw>
                </a:effectLst>
                <a:latin typeface="+mn-lt"/>
                <a:cs typeface="Arial" charset="0"/>
              </a:rPr>
              <a:t>Highest % of 3</a:t>
            </a:r>
            <a:r>
              <a:rPr lang="en-US" sz="2000" b="1" baseline="30000" dirty="0" smtClean="0">
                <a:solidFill>
                  <a:schemeClr val="bg1"/>
                </a:solidFill>
                <a:effectLst>
                  <a:outerShdw blurRad="38100" dist="38100" dir="2700000" algn="tl">
                    <a:srgbClr val="000000">
                      <a:alpha val="43137"/>
                    </a:srgbClr>
                  </a:outerShdw>
                </a:effectLst>
                <a:latin typeface="+mn-lt"/>
                <a:cs typeface="Arial" charset="0"/>
              </a:rPr>
              <a:t>rd</a:t>
            </a:r>
            <a:r>
              <a:rPr lang="en-US" sz="2000" b="1" dirty="0" smtClean="0">
                <a:solidFill>
                  <a:schemeClr val="bg1"/>
                </a:solidFill>
                <a:effectLst>
                  <a:outerShdw blurRad="38100" dist="38100" dir="2700000" algn="tl">
                    <a:srgbClr val="000000">
                      <a:alpha val="43137"/>
                    </a:srgbClr>
                  </a:outerShdw>
                </a:effectLst>
                <a:latin typeface="+mn-lt"/>
                <a:cs typeface="Arial" charset="0"/>
              </a:rPr>
              <a:t> graders - with dental sealants:	VT:  66.1%</a:t>
            </a:r>
          </a:p>
        </p:txBody>
      </p:sp>
      <p:sp>
        <p:nvSpPr>
          <p:cNvPr id="28675" name="TextBox 2"/>
          <p:cNvSpPr txBox="1">
            <a:spLocks noChangeArrowheads="1"/>
          </p:cNvSpPr>
          <p:nvPr/>
        </p:nvSpPr>
        <p:spPr bwMode="auto">
          <a:xfrm>
            <a:off x="1828800" y="5915025"/>
            <a:ext cx="7159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200" b="1" dirty="0" smtClean="0">
                <a:solidFill>
                  <a:schemeClr val="bg1"/>
                </a:solidFill>
                <a:effectLst>
                  <a:outerShdw blurRad="38100" dist="38100" dir="2700000" algn="tl">
                    <a:srgbClr val="000000">
                      <a:alpha val="43137"/>
                    </a:srgbClr>
                  </a:outerShdw>
                </a:effectLst>
                <a:latin typeface="+mn-lt"/>
                <a:cs typeface="Arial" charset="0"/>
              </a:rPr>
              <a:t>Source:  CDC National Oral Health Surveillance System:  </a:t>
            </a:r>
          </a:p>
          <a:p>
            <a:pPr eaLnBrk="1" fontAlgn="base" hangingPunct="1">
              <a:spcBef>
                <a:spcPct val="0"/>
              </a:spcBef>
              <a:spcAft>
                <a:spcPct val="0"/>
              </a:spcAft>
            </a:pPr>
            <a:r>
              <a:rPr lang="en-US" sz="1200" b="1" dirty="0" smtClean="0">
                <a:solidFill>
                  <a:schemeClr val="bg1"/>
                </a:solidFill>
                <a:effectLst>
                  <a:outerShdw blurRad="38100" dist="38100" dir="2700000" algn="tl">
                    <a:srgbClr val="000000">
                      <a:alpha val="43137"/>
                    </a:srgbClr>
                  </a:outerShdw>
                </a:effectLst>
                <a:latin typeface="+mn-lt"/>
                <a:cs typeface="Arial" charset="0"/>
              </a:rPr>
              <a:t>school years ranged from 1999 - 2011</a:t>
            </a:r>
          </a:p>
        </p:txBody>
      </p:sp>
      <p:sp>
        <p:nvSpPr>
          <p:cNvPr id="2" name="Title 1"/>
          <p:cNvSpPr>
            <a:spLocks noGrp="1"/>
          </p:cNvSpPr>
          <p:nvPr>
            <p:ph type="title"/>
          </p:nvPr>
        </p:nvSpPr>
        <p:spPr>
          <a:xfrm>
            <a:off x="815181" y="990600"/>
            <a:ext cx="7583487" cy="1044575"/>
          </a:xfrm>
        </p:spPr>
        <p:txBody>
          <a:bodyPr/>
          <a:lstStyle/>
          <a:p>
            <a:r>
              <a:rPr lang="en-US" sz="3200" b="1" dirty="0" smtClean="0">
                <a:effectLst>
                  <a:outerShdw blurRad="38100" dist="38100" dir="2700000" algn="tl">
                    <a:srgbClr val="000000">
                      <a:alpha val="43137"/>
                    </a:srgbClr>
                  </a:outerShdw>
                </a:effectLst>
              </a:rPr>
              <a:t>National Oral Health Surveillance System</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6098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108" y="6312932"/>
            <a:ext cx="3193888" cy="276999"/>
          </a:xfrm>
          <a:prstGeom prst="rect">
            <a:avLst/>
          </a:prstGeom>
        </p:spPr>
        <p:txBody>
          <a:bodyPr wrap="none">
            <a:spAutoFit/>
          </a:bodyPr>
          <a:lstStyle/>
          <a:p>
            <a:pPr lvl="0"/>
            <a:r>
              <a:rPr lang="en-US" sz="1200" b="1" dirty="0">
                <a:solidFill>
                  <a:schemeClr val="bg1"/>
                </a:solidFill>
                <a:effectLst>
                  <a:outerShdw blurRad="38100" dist="38100" dir="2700000" algn="tl">
                    <a:srgbClr val="000000">
                      <a:alpha val="43137"/>
                    </a:srgbClr>
                  </a:outerShdw>
                </a:effectLst>
              </a:rPr>
              <a:t>Source:  2012 Survey of Children’s Health</a:t>
            </a:r>
          </a:p>
        </p:txBody>
      </p:sp>
      <p:sp>
        <p:nvSpPr>
          <p:cNvPr id="3" name="TextBox 2"/>
          <p:cNvSpPr txBox="1"/>
          <p:nvPr/>
        </p:nvSpPr>
        <p:spPr>
          <a:xfrm>
            <a:off x="1905000" y="1379353"/>
            <a:ext cx="4419800" cy="1015663"/>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Did not need dental care:  73.3%</a:t>
            </a:r>
          </a:p>
          <a:p>
            <a:r>
              <a:rPr lang="en-US" sz="2000" b="1" dirty="0" smtClean="0">
                <a:solidFill>
                  <a:schemeClr val="bg1"/>
                </a:solidFill>
                <a:effectLst>
                  <a:outerShdw blurRad="38100" dist="38100" dir="2700000" algn="tl">
                    <a:srgbClr val="000000">
                      <a:alpha val="43137"/>
                    </a:srgbClr>
                  </a:outerShdw>
                </a:effectLst>
              </a:rPr>
              <a:t>Got all needed  dental care:  21.3%</a:t>
            </a:r>
          </a:p>
          <a:p>
            <a:r>
              <a:rPr lang="en-US" sz="2000" b="1" dirty="0" smtClean="0">
                <a:solidFill>
                  <a:schemeClr val="bg1"/>
                </a:solidFill>
                <a:effectLst>
                  <a:outerShdw blurRad="38100" dist="38100" dir="2700000" algn="tl">
                    <a:srgbClr val="000000">
                      <a:alpha val="43137"/>
                    </a:srgbClr>
                  </a:outerShdw>
                </a:effectLst>
              </a:rPr>
              <a:t>Unmet dental care needs:  5.4%</a:t>
            </a:r>
            <a:endParaRPr lang="en-US" sz="2000" b="1" dirty="0">
              <a:solidFill>
                <a:schemeClr val="bg1"/>
              </a:solidFill>
              <a:effectLst>
                <a:outerShdw blurRad="38100" dist="38100" dir="2700000" algn="tl">
                  <a:srgbClr val="000000">
                    <a:alpha val="43137"/>
                  </a:srgbClr>
                </a:outerShdw>
              </a:effectLst>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0"/>
            <a:ext cx="5676005" cy="365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779463" y="381001"/>
            <a:ext cx="7583487" cy="914400"/>
          </a:xfrm>
        </p:spPr>
        <p:txBody>
          <a:bodyPr/>
          <a:lstStyle/>
          <a:p>
            <a:r>
              <a:rPr lang="en-US" sz="3200" b="1" dirty="0" smtClean="0">
                <a:effectLst>
                  <a:outerShdw blurRad="38100" dist="38100" dir="2700000" algn="tl">
                    <a:srgbClr val="000000">
                      <a:alpha val="43137"/>
                    </a:srgbClr>
                  </a:outerShdw>
                </a:effectLst>
              </a:rPr>
              <a:t>All children:  Perception of Need</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7450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6553200" y="6356350"/>
            <a:ext cx="2133600" cy="365125"/>
          </a:xfrm>
        </p:spPr>
        <p:txBody>
          <a:bodyPr rtlCol="0" anchor="ctr"/>
          <a:lstStyle/>
          <a:p>
            <a:pPr>
              <a:defRPr/>
            </a:pPr>
            <a:fld id="{C9A6E6D9-B374-49B5-A2A8-41414CDA4401}" type="slidenum">
              <a:rPr lang="en-US" altLang="en-US" sz="1200">
                <a:solidFill>
                  <a:srgbClr val="000000">
                    <a:tint val="75000"/>
                  </a:srgbClr>
                </a:solidFill>
              </a:rPr>
              <a:pPr>
                <a:defRPr/>
              </a:pPr>
              <a:t>37</a:t>
            </a:fld>
            <a:endParaRPr lang="en-US" altLang="en-US" sz="1200">
              <a:solidFill>
                <a:srgbClr val="000000">
                  <a:tint val="75000"/>
                </a:srgbClr>
              </a:solidFill>
            </a:endParaRPr>
          </a:p>
        </p:txBody>
      </p:sp>
      <p:sp>
        <p:nvSpPr>
          <p:cNvPr id="33795" name="Rectangle 3"/>
          <p:cNvSpPr>
            <a:spLocks noGrp="1" noChangeArrowheads="1"/>
          </p:cNvSpPr>
          <p:nvPr>
            <p:ph type="title" idx="4294967295"/>
          </p:nvPr>
        </p:nvSpPr>
        <p:spPr>
          <a:xfrm>
            <a:off x="685800" y="609600"/>
            <a:ext cx="8001000" cy="1219200"/>
          </a:xfrm>
        </p:spPr>
        <p:txBody>
          <a:bodyPr/>
          <a:lstStyle/>
          <a:p>
            <a:pPr eaLnBrk="1" hangingPunct="1"/>
            <a:r>
              <a:rPr lang="en-US" sz="3200" b="1" dirty="0" smtClean="0">
                <a:effectLst>
                  <a:outerShdw blurRad="38100" dist="38100" dir="2700000" algn="tl">
                    <a:srgbClr val="000000">
                      <a:alpha val="43137"/>
                    </a:srgbClr>
                  </a:outerShdw>
                </a:effectLst>
              </a:rPr>
              <a:t>Percent of Parents Reporting Unable to Get Dental Care by Age</a:t>
            </a:r>
          </a:p>
        </p:txBody>
      </p:sp>
      <p:graphicFrame>
        <p:nvGraphicFramePr>
          <p:cNvPr id="2" name="Chart 1"/>
          <p:cNvGraphicFramePr/>
          <p:nvPr>
            <p:extLst>
              <p:ext uri="{D42A27DB-BD31-4B8C-83A1-F6EECF244321}">
                <p14:modId xmlns:p14="http://schemas.microsoft.com/office/powerpoint/2010/main" val="1847220457"/>
              </p:ext>
            </p:extLst>
          </p:nvPr>
        </p:nvGraphicFramePr>
        <p:xfrm>
          <a:off x="3124200" y="2057400"/>
          <a:ext cx="5574253" cy="375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209800" y="6096000"/>
            <a:ext cx="4030334"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Source:  </a:t>
            </a:r>
            <a:r>
              <a:rPr lang="en-US" sz="1200" b="1" u="sng" dirty="0" smtClean="0">
                <a:solidFill>
                  <a:schemeClr val="bg1"/>
                </a:solidFill>
                <a:effectLst>
                  <a:outerShdw blurRad="38100" dist="38100" dir="2700000" algn="tl">
                    <a:srgbClr val="000000">
                      <a:alpha val="43137"/>
                    </a:srgbClr>
                  </a:outerShdw>
                </a:effectLst>
              </a:rPr>
              <a:t>www.healthindicators.gov</a:t>
            </a:r>
            <a:r>
              <a:rPr lang="en-US" sz="1200" b="1" dirty="0" smtClean="0">
                <a:solidFill>
                  <a:schemeClr val="bg1"/>
                </a:solidFill>
                <a:effectLst>
                  <a:outerShdw blurRad="38100" dist="38100" dir="2700000" algn="tl">
                    <a:srgbClr val="000000">
                      <a:alpha val="43137"/>
                    </a:srgbClr>
                  </a:outerShdw>
                </a:effectLst>
              </a:rPr>
              <a:t>, accessed 6/11/13</a:t>
            </a:r>
            <a:endParaRPr lang="en-US" sz="12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09600" y="2362200"/>
            <a:ext cx="2351926" cy="1938992"/>
          </a:xfrm>
          <a:prstGeom prst="rect">
            <a:avLst/>
          </a:prstGeom>
          <a:noFill/>
        </p:spPr>
        <p:txBody>
          <a:bodyPr wrap="none" rtlCol="0">
            <a:spAutoFit/>
          </a:bodyPr>
          <a:lstStyle/>
          <a:p>
            <a:r>
              <a:rPr lang="en-US" sz="2000" b="1" u="sng" dirty="0" smtClean="0">
                <a:solidFill>
                  <a:schemeClr val="bg1"/>
                </a:solidFill>
                <a:effectLst>
                  <a:outerShdw blurRad="38100" dist="38100" dir="2700000" algn="tl">
                    <a:srgbClr val="000000">
                      <a:alpha val="43137"/>
                    </a:srgbClr>
                  </a:outerShdw>
                </a:effectLst>
              </a:rPr>
              <a:t>Untreated Caries</a:t>
            </a:r>
          </a:p>
          <a:p>
            <a:endParaRPr lang="en-US" sz="2000" b="1" u="sng"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Age 3 – 5:      14.4</a:t>
            </a:r>
          </a:p>
          <a:p>
            <a:r>
              <a:rPr lang="en-US" sz="2000" b="1" dirty="0" smtClean="0">
                <a:solidFill>
                  <a:schemeClr val="bg1"/>
                </a:solidFill>
                <a:effectLst>
                  <a:outerShdw blurRad="38100" dist="38100" dir="2700000" algn="tl">
                    <a:srgbClr val="000000">
                      <a:alpha val="43137"/>
                    </a:srgbClr>
                  </a:outerShdw>
                </a:effectLst>
              </a:rPr>
              <a:t>Age 6 – 9:      17.0</a:t>
            </a:r>
          </a:p>
          <a:p>
            <a:r>
              <a:rPr lang="en-US" sz="2000" b="1" dirty="0" smtClean="0">
                <a:solidFill>
                  <a:schemeClr val="bg1"/>
                </a:solidFill>
                <a:effectLst>
                  <a:outerShdw blurRad="38100" dist="38100" dir="2700000" algn="tl">
                    <a:srgbClr val="000000">
                      <a:alpha val="43137"/>
                    </a:srgbClr>
                  </a:outerShdw>
                </a:effectLst>
              </a:rPr>
              <a:t>Age 13 – 15:  11.4</a:t>
            </a:r>
          </a:p>
          <a:p>
            <a:endParaRPr lang="en-US" sz="20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0929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2" name="Rectangle 3"/>
          <p:cNvSpPr txBox="1">
            <a:spLocks noChangeArrowheads="1"/>
          </p:cNvSpPr>
          <p:nvPr/>
        </p:nvSpPr>
        <p:spPr bwMode="auto">
          <a:xfrm>
            <a:off x="685800" y="609600"/>
            <a:ext cx="8001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800" kern="1200">
                <a:solidFill>
                  <a:schemeClr val="bg1"/>
                </a:solidFill>
                <a:latin typeface="+mj-lt"/>
                <a:ea typeface="+mj-ea"/>
                <a:cs typeface="+mj-cs"/>
              </a:defRPr>
            </a:lvl1pPr>
            <a:lvl2pPr algn="l" rtl="0" eaLnBrk="1" fontAlgn="base" hangingPunct="1">
              <a:spcBef>
                <a:spcPct val="0"/>
              </a:spcBef>
              <a:spcAft>
                <a:spcPct val="0"/>
              </a:spcAft>
              <a:defRPr sz="3800">
                <a:solidFill>
                  <a:schemeClr val="bg1"/>
                </a:solidFill>
                <a:latin typeface="Trebuchet MS" pitchFamily="34" charset="0"/>
              </a:defRPr>
            </a:lvl2pPr>
            <a:lvl3pPr algn="l" rtl="0" eaLnBrk="1" fontAlgn="base" hangingPunct="1">
              <a:spcBef>
                <a:spcPct val="0"/>
              </a:spcBef>
              <a:spcAft>
                <a:spcPct val="0"/>
              </a:spcAft>
              <a:defRPr sz="3800">
                <a:solidFill>
                  <a:schemeClr val="bg1"/>
                </a:solidFill>
                <a:latin typeface="Trebuchet MS" pitchFamily="34" charset="0"/>
              </a:defRPr>
            </a:lvl3pPr>
            <a:lvl4pPr algn="l" rtl="0" eaLnBrk="1" fontAlgn="base" hangingPunct="1">
              <a:spcBef>
                <a:spcPct val="0"/>
              </a:spcBef>
              <a:spcAft>
                <a:spcPct val="0"/>
              </a:spcAft>
              <a:defRPr sz="3800">
                <a:solidFill>
                  <a:schemeClr val="bg1"/>
                </a:solidFill>
                <a:latin typeface="Trebuchet MS" pitchFamily="34" charset="0"/>
              </a:defRPr>
            </a:lvl4pPr>
            <a:lvl5pPr algn="l" rtl="0" eaLnBrk="1" fontAlgn="base" hangingPunct="1">
              <a:spcBef>
                <a:spcPct val="0"/>
              </a:spcBef>
              <a:spcAft>
                <a:spcPct val="0"/>
              </a:spcAft>
              <a:defRPr sz="3800">
                <a:solidFill>
                  <a:schemeClr val="bg1"/>
                </a:solidFill>
                <a:latin typeface="Trebuchet MS" pitchFamily="34" charset="0"/>
              </a:defRPr>
            </a:lvl5pPr>
            <a:lvl6pPr marL="457200" algn="l" rtl="0" eaLnBrk="1" fontAlgn="base" hangingPunct="1">
              <a:spcBef>
                <a:spcPct val="0"/>
              </a:spcBef>
              <a:spcAft>
                <a:spcPct val="0"/>
              </a:spcAft>
              <a:defRPr sz="3800">
                <a:solidFill>
                  <a:schemeClr val="bg1"/>
                </a:solidFill>
                <a:latin typeface="Trebuchet MS" pitchFamily="34" charset="0"/>
              </a:defRPr>
            </a:lvl6pPr>
            <a:lvl7pPr marL="914400" algn="l" rtl="0" eaLnBrk="1" fontAlgn="base" hangingPunct="1">
              <a:spcBef>
                <a:spcPct val="0"/>
              </a:spcBef>
              <a:spcAft>
                <a:spcPct val="0"/>
              </a:spcAft>
              <a:defRPr sz="3800">
                <a:solidFill>
                  <a:schemeClr val="bg1"/>
                </a:solidFill>
                <a:latin typeface="Trebuchet MS" pitchFamily="34" charset="0"/>
              </a:defRPr>
            </a:lvl7pPr>
            <a:lvl8pPr marL="1371600" algn="l" rtl="0" eaLnBrk="1" fontAlgn="base" hangingPunct="1">
              <a:spcBef>
                <a:spcPct val="0"/>
              </a:spcBef>
              <a:spcAft>
                <a:spcPct val="0"/>
              </a:spcAft>
              <a:defRPr sz="3800">
                <a:solidFill>
                  <a:schemeClr val="bg1"/>
                </a:solidFill>
                <a:latin typeface="Trebuchet MS" pitchFamily="34" charset="0"/>
              </a:defRPr>
            </a:lvl8pPr>
            <a:lvl9pPr marL="1828800" algn="l" rtl="0" eaLnBrk="1" fontAlgn="base" hangingPunct="1">
              <a:spcBef>
                <a:spcPct val="0"/>
              </a:spcBef>
              <a:spcAft>
                <a:spcPct val="0"/>
              </a:spcAft>
              <a:defRPr sz="3800">
                <a:solidFill>
                  <a:schemeClr val="bg1"/>
                </a:solidFill>
                <a:latin typeface="Trebuchet MS" pitchFamily="34" charset="0"/>
              </a:defRPr>
            </a:lvl9pPr>
          </a:lstStyle>
          <a:p>
            <a:r>
              <a:rPr lang="en-US" sz="3200" b="1" dirty="0" smtClean="0">
                <a:effectLst>
                  <a:outerShdw blurRad="38100" dist="38100" dir="2700000" algn="tl">
                    <a:srgbClr val="000000">
                      <a:alpha val="43137"/>
                    </a:srgbClr>
                  </a:outerShdw>
                </a:effectLst>
              </a:rPr>
              <a:t>Access vs. Utilization</a:t>
            </a:r>
          </a:p>
        </p:txBody>
      </p:sp>
      <p:sp>
        <p:nvSpPr>
          <p:cNvPr id="3" name="TextBox 2"/>
          <p:cNvSpPr txBox="1"/>
          <p:nvPr/>
        </p:nvSpPr>
        <p:spPr>
          <a:xfrm>
            <a:off x="564819" y="2362199"/>
            <a:ext cx="8242962" cy="1323439"/>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Parents reported “no dental care needed” age 0-5		91.7%</a:t>
            </a:r>
          </a:p>
          <a:p>
            <a:r>
              <a:rPr lang="en-US" sz="2000" b="1" dirty="0" smtClean="0">
                <a:solidFill>
                  <a:schemeClr val="bg1"/>
                </a:solidFill>
                <a:effectLst>
                  <a:outerShdw blurRad="38100" dist="38100" dir="2700000" algn="tl">
                    <a:srgbClr val="000000">
                      <a:alpha val="43137"/>
                    </a:srgbClr>
                  </a:outerShdw>
                </a:effectLst>
              </a:rPr>
              <a:t>Unable to get care age 0-4					  2.3%</a:t>
            </a:r>
          </a:p>
          <a:p>
            <a:endParaRPr lang="en-US" sz="2000" b="1" dirty="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Untreated Caries age 3-5					14.4%</a:t>
            </a:r>
            <a:endParaRPr lang="en-US" sz="2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685800" y="4343400"/>
            <a:ext cx="7924800" cy="1015663"/>
          </a:xfrm>
          <a:prstGeom prst="rect">
            <a:avLst/>
          </a:prstGeom>
        </p:spPr>
        <p:txBody>
          <a:bodyPr wrap="square">
            <a:spAutoFit/>
          </a:bodyPr>
          <a:lstStyle/>
          <a:p>
            <a:r>
              <a:rPr lang="en-US" sz="2000" b="1" dirty="0" smtClean="0">
                <a:solidFill>
                  <a:schemeClr val="bg1"/>
                </a:solidFill>
                <a:effectLst>
                  <a:outerShdw blurRad="38100" dist="38100" dir="2700000" algn="tl">
                    <a:srgbClr val="000000">
                      <a:alpha val="43137"/>
                    </a:srgbClr>
                  </a:outerShdw>
                </a:effectLst>
              </a:rPr>
              <a:t>Health Literacy:  Nearly </a:t>
            </a:r>
            <a:r>
              <a:rPr lang="en-US" sz="2000" b="1" dirty="0">
                <a:solidFill>
                  <a:schemeClr val="bg1"/>
                </a:solidFill>
                <a:effectLst>
                  <a:outerShdw blurRad="38100" dist="38100" dir="2700000" algn="tl">
                    <a:srgbClr val="000000">
                      <a:alpha val="43137"/>
                    </a:srgbClr>
                  </a:outerShdw>
                </a:effectLst>
              </a:rPr>
              <a:t>one half of American adults have difficulty understanding and acting upon health </a:t>
            </a:r>
            <a:r>
              <a:rPr lang="en-US" sz="2000" b="1" dirty="0" smtClean="0">
                <a:solidFill>
                  <a:schemeClr val="bg1"/>
                </a:solidFill>
                <a:effectLst>
                  <a:outerShdw blurRad="38100" dist="38100" dir="2700000" algn="tl">
                    <a:srgbClr val="000000">
                      <a:alpha val="43137"/>
                    </a:srgbClr>
                  </a:outerShdw>
                </a:effectLst>
              </a:rPr>
              <a:t>information (IOM, 2004)</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7569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4" name="Slide Number Placeholder 3"/>
          <p:cNvSpPr>
            <a:spLocks noGrp="1"/>
          </p:cNvSpPr>
          <p:nvPr>
            <p:ph type="sldNum" sz="quarter" idx="12"/>
          </p:nvPr>
        </p:nvSpPr>
        <p:spPr>
          <a:xfrm>
            <a:off x="6553200" y="6356350"/>
            <a:ext cx="2133600" cy="365125"/>
          </a:xfrm>
        </p:spPr>
        <p:txBody>
          <a:bodyPr rtlCol="0" anchor="ctr"/>
          <a:lstStyle/>
          <a:p>
            <a:pPr>
              <a:defRPr/>
            </a:pPr>
            <a:fld id="{98420189-8ABF-4E5D-B264-D845C5538D94}" type="slidenum">
              <a:rPr lang="en-US" altLang="en-US" sz="1200">
                <a:solidFill>
                  <a:srgbClr val="000000">
                    <a:tint val="75000"/>
                  </a:srgbClr>
                </a:solidFill>
              </a:rPr>
              <a:pPr>
                <a:defRPr/>
              </a:pPr>
              <a:t>39</a:t>
            </a:fld>
            <a:endParaRPr lang="en-US" altLang="en-US" sz="1200" dirty="0">
              <a:solidFill>
                <a:srgbClr val="000000">
                  <a:tint val="75000"/>
                </a:srgbClr>
              </a:solidFill>
            </a:endParaRPr>
          </a:p>
        </p:txBody>
      </p:sp>
      <p:sp>
        <p:nvSpPr>
          <p:cNvPr id="35842" name="Title 1"/>
          <p:cNvSpPr>
            <a:spLocks noGrp="1"/>
          </p:cNvSpPr>
          <p:nvPr>
            <p:ph type="title" idx="4294967295"/>
          </p:nvPr>
        </p:nvSpPr>
        <p:spPr>
          <a:xfrm>
            <a:off x="647700" y="685800"/>
            <a:ext cx="7772400" cy="838200"/>
          </a:xfrm>
        </p:spPr>
        <p:txBody>
          <a:bodyPr/>
          <a:lstStyle/>
          <a:p>
            <a:pPr eaLnBrk="1" hangingPunct="1"/>
            <a:r>
              <a:rPr lang="en-US" sz="3200" b="1" dirty="0" smtClean="0">
                <a:effectLst>
                  <a:outerShdw blurRad="38100" dist="38100" dir="2700000" algn="tl">
                    <a:srgbClr val="000000">
                      <a:alpha val="43137"/>
                    </a:srgbClr>
                  </a:outerShdw>
                </a:effectLst>
              </a:rPr>
              <a:t>Oral Health in Primary Care</a:t>
            </a:r>
          </a:p>
        </p:txBody>
      </p:sp>
      <p:sp>
        <p:nvSpPr>
          <p:cNvPr id="35843" name="Content Placeholder 2"/>
          <p:cNvSpPr>
            <a:spLocks noGrp="1"/>
          </p:cNvSpPr>
          <p:nvPr>
            <p:ph idx="4294967295"/>
          </p:nvPr>
        </p:nvSpPr>
        <p:spPr>
          <a:xfrm>
            <a:off x="457200" y="1905000"/>
            <a:ext cx="4419600" cy="4278313"/>
          </a:xfrm>
        </p:spPr>
        <p:txBody>
          <a:bodyPr/>
          <a:lstStyle/>
          <a:p>
            <a:pPr eaLnBrk="1" hangingPunct="1">
              <a:lnSpc>
                <a:spcPct val="90000"/>
              </a:lnSpc>
            </a:pPr>
            <a:r>
              <a:rPr lang="en-US" sz="2000" b="1" dirty="0" smtClean="0">
                <a:effectLst>
                  <a:outerShdw blurRad="38100" dist="38100" dir="2700000" algn="tl">
                    <a:srgbClr val="000000">
                      <a:alpha val="43137"/>
                    </a:srgbClr>
                  </a:outerShdw>
                </a:effectLst>
              </a:rPr>
              <a:t>In 2008, less than half (47.8 percent) of children between the ages of 2 and 17 were offered advice from a health care provider about the need for timely routine dental checkups.</a:t>
            </a:r>
          </a:p>
          <a:p>
            <a:pPr eaLnBrk="1" hangingPunct="1">
              <a:lnSpc>
                <a:spcPct val="90000"/>
              </a:lnSpc>
            </a:pPr>
            <a:r>
              <a:rPr lang="en-US" sz="2000" b="1" dirty="0" smtClean="0">
                <a:effectLst>
                  <a:outerShdw blurRad="38100" dist="38100" dir="2700000" algn="tl">
                    <a:srgbClr val="000000">
                      <a:alpha val="43137"/>
                    </a:srgbClr>
                  </a:outerShdw>
                </a:effectLst>
              </a:rPr>
              <a:t>Fewer uninsured children received advice from a doctor to have regular dental checkups than those who had public or private </a:t>
            </a:r>
            <a:r>
              <a:rPr lang="fr-FR" sz="2000" b="1" dirty="0" err="1" smtClean="0">
                <a:effectLst>
                  <a:outerShdw blurRad="38100" dist="38100" dir="2700000" algn="tl">
                    <a:srgbClr val="000000">
                      <a:alpha val="43137"/>
                    </a:srgbClr>
                  </a:outerShdw>
                </a:effectLst>
              </a:rPr>
              <a:t>insurance</a:t>
            </a:r>
            <a:r>
              <a:rPr lang="fr-FR" sz="2000" b="1" dirty="0" smtClean="0">
                <a:effectLst>
                  <a:outerShdw blurRad="38100" dist="38100" dir="2700000" algn="tl">
                    <a:srgbClr val="000000">
                      <a:alpha val="43137"/>
                    </a:srgbClr>
                  </a:outerShdw>
                </a:effectLst>
              </a:rPr>
              <a:t> (34.5 percent versus 51.9 percent or 47.4 percent)</a:t>
            </a:r>
          </a:p>
        </p:txBody>
      </p:sp>
      <p:sp>
        <p:nvSpPr>
          <p:cNvPr id="35845" name="Rectangle 1"/>
          <p:cNvSpPr>
            <a:spLocks noChangeArrowheads="1"/>
          </p:cNvSpPr>
          <p:nvPr/>
        </p:nvSpPr>
        <p:spPr bwMode="auto">
          <a:xfrm>
            <a:off x="1600200" y="6079766"/>
            <a:ext cx="58674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90000"/>
              </a:lnSpc>
              <a:spcBef>
                <a:spcPct val="0"/>
              </a:spcBef>
              <a:spcAft>
                <a:spcPct val="0"/>
              </a:spcAft>
            </a:pPr>
            <a:r>
              <a:rPr lang="en-US" sz="1200" b="1" dirty="0" smtClean="0">
                <a:solidFill>
                  <a:schemeClr val="bg1"/>
                </a:solidFill>
                <a:effectLst>
                  <a:outerShdw blurRad="38100" dist="38100" dir="2700000" algn="tl">
                    <a:srgbClr val="000000">
                      <a:alpha val="43137"/>
                    </a:srgbClr>
                  </a:outerShdw>
                </a:effectLst>
                <a:cs typeface="Arial" charset="0"/>
              </a:rPr>
              <a:t>Source:  June 2011, Statistical Brief #</a:t>
            </a:r>
          </a:p>
          <a:p>
            <a:pPr fontAlgn="base">
              <a:lnSpc>
                <a:spcPct val="90000"/>
              </a:lnSpc>
              <a:spcBef>
                <a:spcPct val="0"/>
              </a:spcBef>
              <a:spcAft>
                <a:spcPct val="0"/>
              </a:spcAft>
            </a:pPr>
            <a:r>
              <a:rPr lang="en-US" sz="1200" b="1" i="1" dirty="0" smtClean="0">
                <a:solidFill>
                  <a:schemeClr val="bg1"/>
                </a:solidFill>
                <a:effectLst>
                  <a:outerShdw blurRad="38100" dist="38100" dir="2700000" algn="tl">
                    <a:srgbClr val="000000">
                      <a:alpha val="43137"/>
                    </a:srgbClr>
                  </a:outerShdw>
                </a:effectLst>
                <a:cs typeface="Arial" charset="0"/>
              </a:rPr>
              <a:t>Children's Dental Care: Advice and Checkups, Ages 2-17, 2008 (MEPS</a:t>
            </a:r>
          </a:p>
        </p:txBody>
      </p:sp>
      <p:pic>
        <p:nvPicPr>
          <p:cNvPr id="358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7338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1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4" name="Slide Number Placeholder 5"/>
          <p:cNvSpPr>
            <a:spLocks noGrp="1"/>
          </p:cNvSpPr>
          <p:nvPr>
            <p:ph type="sldNum" sz="quarter" idx="12"/>
          </p:nvPr>
        </p:nvSpPr>
        <p:spPr>
          <a:xfrm>
            <a:off x="6553200" y="6356350"/>
            <a:ext cx="2133600" cy="365125"/>
          </a:xfrm>
        </p:spPr>
        <p:txBody>
          <a:bodyPr rtlCol="0" anchor="ctr"/>
          <a:lstStyle/>
          <a:p>
            <a:pPr>
              <a:defRPr/>
            </a:pPr>
            <a:fld id="{CA81576B-5BAB-4358-A6D5-29E32C87F975}" type="slidenum">
              <a:rPr lang="en-US" altLang="en-US" sz="1200">
                <a:solidFill>
                  <a:srgbClr val="000000">
                    <a:tint val="75000"/>
                  </a:srgbClr>
                </a:solidFill>
              </a:rPr>
              <a:pPr>
                <a:defRPr/>
              </a:pPr>
              <a:t>4</a:t>
            </a:fld>
            <a:endParaRPr lang="en-US" altLang="en-US" sz="1200" dirty="0">
              <a:solidFill>
                <a:srgbClr val="000000">
                  <a:tint val="75000"/>
                </a:srgbClr>
              </a:solidFill>
            </a:endParaRPr>
          </a:p>
        </p:txBody>
      </p:sp>
      <p:sp>
        <p:nvSpPr>
          <p:cNvPr id="54274" name="Rectangle 1026"/>
          <p:cNvSpPr>
            <a:spLocks noGrp="1" noChangeArrowheads="1"/>
          </p:cNvSpPr>
          <p:nvPr>
            <p:ph type="title" idx="4294967295"/>
          </p:nvPr>
        </p:nvSpPr>
        <p:spPr>
          <a:xfrm>
            <a:off x="533400" y="609600"/>
            <a:ext cx="7772400" cy="914400"/>
          </a:xfrm>
        </p:spPr>
        <p:txBody>
          <a:bodyPr>
            <a:noAutofit/>
          </a:bodyPr>
          <a:lstStyle/>
          <a:p>
            <a:pPr eaLnBrk="1" hangingPunct="1">
              <a:defRPr/>
            </a:pPr>
            <a:r>
              <a:rPr lang="en-US" altLang="en-US" sz="3200" b="1" dirty="0" smtClean="0">
                <a:effectLst>
                  <a:outerShdw blurRad="38100" dist="38100" dir="2700000" algn="tl">
                    <a:srgbClr val="000000">
                      <a:alpha val="43137"/>
                    </a:srgbClr>
                  </a:outerShdw>
                </a:effectLst>
              </a:rPr>
              <a:t>Facts about Children</a:t>
            </a:r>
          </a:p>
        </p:txBody>
      </p:sp>
      <p:sp>
        <p:nvSpPr>
          <p:cNvPr id="3075" name="Rectangle 1027"/>
          <p:cNvSpPr>
            <a:spLocks noGrp="1" noChangeArrowheads="1"/>
          </p:cNvSpPr>
          <p:nvPr>
            <p:ph idx="4294967295"/>
          </p:nvPr>
        </p:nvSpPr>
        <p:spPr>
          <a:xfrm>
            <a:off x="533400" y="2209800"/>
            <a:ext cx="7772400" cy="4343400"/>
          </a:xfrm>
        </p:spPr>
        <p:txBody>
          <a:bodyPr/>
          <a:lstStyle/>
          <a:p>
            <a:r>
              <a:rPr lang="en-US" sz="2000" b="1" dirty="0">
                <a:effectLst>
                  <a:outerShdw blurRad="38100" dist="38100" dir="2700000" algn="tl">
                    <a:srgbClr val="000000">
                      <a:alpha val="43137"/>
                    </a:srgbClr>
                  </a:outerShdw>
                </a:effectLst>
              </a:rPr>
              <a:t>National Institutes of Health:  National Information Center on Health Services Research and Health Care Technology (NICHSR</a:t>
            </a:r>
            <a:r>
              <a:rPr lang="en-US" sz="2000" b="1" dirty="0" smtClean="0">
                <a:effectLst>
                  <a:outerShdw blurRad="38100" dist="38100" dir="2700000" algn="tl">
                    <a:srgbClr val="000000">
                      <a:alpha val="43137"/>
                    </a:srgbClr>
                  </a:outerShdw>
                </a:effectLst>
              </a:rPr>
              <a:t>)</a:t>
            </a:r>
            <a:br>
              <a:rPr lang="en-US" sz="2000" b="1" dirty="0" smtClean="0">
                <a:effectLst>
                  <a:outerShdw blurRad="38100" dist="38100" dir="2700000" algn="tl">
                    <a:srgbClr val="000000">
                      <a:alpha val="43137"/>
                    </a:srgbClr>
                  </a:outerShdw>
                </a:effectLst>
              </a:rPr>
            </a:br>
            <a:r>
              <a:rPr lang="en-US" sz="2000" b="1" u="sng" dirty="0" smtClean="0">
                <a:effectLst>
                  <a:outerShdw blurRad="38100" dist="38100" dir="2700000" algn="tl">
                    <a:srgbClr val="000000">
                      <a:alpha val="43137"/>
                    </a:srgbClr>
                  </a:outerShdw>
                </a:effectLst>
              </a:rPr>
              <a:t>http://www.nlm.nih.gov/hsrinfo/datasites.html</a:t>
            </a:r>
          </a:p>
          <a:p>
            <a:pPr>
              <a:spcAft>
                <a:spcPts val="1200"/>
              </a:spcAft>
            </a:pPr>
            <a:r>
              <a:rPr lang="en-US" sz="2000" b="1" dirty="0" smtClean="0">
                <a:effectLst>
                  <a:outerShdw blurRad="38100" dist="38100" dir="2700000" algn="tl">
                    <a:srgbClr val="000000">
                      <a:alpha val="43137"/>
                    </a:srgbClr>
                  </a:outerShdw>
                </a:effectLst>
              </a:rPr>
              <a:t>The National Survey of Children’s Health and the National Survey of Children with Special Health Care Needs relates survey results to Healthy People objectives.</a:t>
            </a:r>
            <a:br>
              <a:rPr lang="en-US" sz="2000" b="1" dirty="0" smtClean="0">
                <a:effectLst>
                  <a:outerShdw blurRad="38100" dist="38100" dir="2700000" algn="tl">
                    <a:srgbClr val="000000">
                      <a:alpha val="43137"/>
                    </a:srgbClr>
                  </a:outerShdw>
                </a:effectLst>
              </a:rPr>
            </a:br>
            <a:r>
              <a:rPr lang="en-US" sz="2000" b="1" u="sng" dirty="0" smtClean="0">
                <a:effectLst>
                  <a:outerShdw blurRad="38100" dist="38100" dir="2700000" algn="tl">
                    <a:srgbClr val="000000">
                      <a:alpha val="43137"/>
                    </a:srgbClr>
                  </a:outerShdw>
                </a:effectLst>
              </a:rPr>
              <a:t>http://www.childhealthdata.org/browse/healthy-people-2020</a:t>
            </a:r>
          </a:p>
          <a:p>
            <a:endParaRPr lang="en-US" sz="2000" b="1" dirty="0" smtClean="0">
              <a:effectLst>
                <a:outerShdw blurRad="38100" dist="38100" dir="2700000" algn="tl">
                  <a:srgbClr val="000000">
                    <a:alpha val="43137"/>
                  </a:srgbClr>
                </a:outerShdw>
              </a:effectLst>
            </a:endParaRPr>
          </a:p>
          <a:p>
            <a:pPr indent="0" eaLnBrk="1" hangingPunct="1">
              <a:buFontTx/>
              <a:buNone/>
            </a:pPr>
            <a:endParaRPr lang="en-US" altLang="en-US"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7500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2" name="Rectangle 1"/>
          <p:cNvSpPr/>
          <p:nvPr/>
        </p:nvSpPr>
        <p:spPr>
          <a:xfrm>
            <a:off x="879389" y="1752600"/>
            <a:ext cx="7772400" cy="2246769"/>
          </a:xfrm>
          <a:prstGeom prst="rect">
            <a:avLst/>
          </a:prstGeom>
        </p:spPr>
        <p:txBody>
          <a:bodyPr wrap="square">
            <a:spAutoFit/>
          </a:bodyPr>
          <a:lstStyle/>
          <a:p>
            <a:r>
              <a:rPr lang="en-US" sz="2000" b="1" dirty="0">
                <a:solidFill>
                  <a:schemeClr val="bg1"/>
                </a:solidFill>
                <a:effectLst>
                  <a:outerShdw blurRad="38100" dist="38100" dir="2700000" algn="tl">
                    <a:srgbClr val="000000">
                      <a:alpha val="43137"/>
                    </a:srgbClr>
                  </a:outerShdw>
                </a:effectLst>
              </a:rPr>
              <a:t>The AAP policy statement on Preventive Oral Health Intervention for Pediatricians reinforces this conclusion. “A pediatrician who is familiar with the science of dental caries, capable of assessing caries risk, comfortable with applying various strategies of prevention and intervention, and connected to dental resources can contribute considerably to the health of his or her patients.”</a:t>
            </a:r>
          </a:p>
        </p:txBody>
      </p:sp>
      <p:sp>
        <p:nvSpPr>
          <p:cNvPr id="3" name="Rectangle 2"/>
          <p:cNvSpPr/>
          <p:nvPr/>
        </p:nvSpPr>
        <p:spPr>
          <a:xfrm>
            <a:off x="1293341" y="5453796"/>
            <a:ext cx="6934200" cy="923330"/>
          </a:xfrm>
          <a:prstGeom prst="rect">
            <a:avLst/>
          </a:prstGeom>
        </p:spPr>
        <p:txBody>
          <a:bodyPr wrap="square">
            <a:spAutoFit/>
          </a:bodyPr>
          <a:lstStyle/>
          <a:p>
            <a:r>
              <a:rPr lang="en-US" sz="1200" b="1" dirty="0" smtClean="0">
                <a:solidFill>
                  <a:schemeClr val="bg1"/>
                </a:solidFill>
                <a:effectLst>
                  <a:outerShdw blurRad="38100" dist="38100" dir="2700000" algn="tl">
                    <a:srgbClr val="000000">
                      <a:alpha val="43137"/>
                    </a:srgbClr>
                  </a:outerShdw>
                </a:effectLst>
              </a:rPr>
              <a:t>Lewis</a:t>
            </a:r>
            <a:r>
              <a:rPr lang="en-US" sz="1200" b="1" dirty="0">
                <a:solidFill>
                  <a:schemeClr val="bg1"/>
                </a:solidFill>
                <a:effectLst>
                  <a:outerShdw blurRad="38100" dist="38100" dir="2700000" algn="tl">
                    <a:srgbClr val="000000">
                      <a:alpha val="43137"/>
                    </a:srgbClr>
                  </a:outerShdw>
                </a:effectLst>
              </a:rPr>
              <a:t>, C., </a:t>
            </a:r>
            <a:r>
              <a:rPr lang="en-US" sz="1200" b="1" dirty="0" err="1">
                <a:solidFill>
                  <a:schemeClr val="bg1"/>
                </a:solidFill>
                <a:effectLst>
                  <a:outerShdw blurRad="38100" dist="38100" dir="2700000" algn="tl">
                    <a:srgbClr val="000000">
                      <a:alpha val="43137"/>
                    </a:srgbClr>
                  </a:outerShdw>
                </a:effectLst>
              </a:rPr>
              <a:t>Boulter</a:t>
            </a:r>
            <a:r>
              <a:rPr lang="en-US" sz="1200" b="1" dirty="0">
                <a:solidFill>
                  <a:schemeClr val="bg1"/>
                </a:solidFill>
                <a:effectLst>
                  <a:outerShdw blurRad="38100" dist="38100" dir="2700000" algn="tl">
                    <a:srgbClr val="000000">
                      <a:alpha val="43137"/>
                    </a:srgbClr>
                  </a:outerShdw>
                </a:effectLst>
              </a:rPr>
              <a:t>, S., Keels, M., </a:t>
            </a:r>
            <a:r>
              <a:rPr lang="en-US" sz="1200" b="1" dirty="0" err="1">
                <a:solidFill>
                  <a:schemeClr val="bg1"/>
                </a:solidFill>
                <a:effectLst>
                  <a:outerShdw blurRad="38100" dist="38100" dir="2700000" algn="tl">
                    <a:srgbClr val="000000">
                      <a:alpha val="43137"/>
                    </a:srgbClr>
                  </a:outerShdw>
                </a:effectLst>
              </a:rPr>
              <a:t>Krol</a:t>
            </a:r>
            <a:r>
              <a:rPr lang="en-US" sz="1200" b="1" dirty="0">
                <a:solidFill>
                  <a:schemeClr val="bg1"/>
                </a:solidFill>
                <a:effectLst>
                  <a:outerShdw blurRad="38100" dist="38100" dir="2700000" algn="tl">
                    <a:srgbClr val="000000">
                      <a:alpha val="43137"/>
                    </a:srgbClr>
                  </a:outerShdw>
                </a:effectLst>
              </a:rPr>
              <a:t>, D., </a:t>
            </a:r>
            <a:r>
              <a:rPr lang="en-US" sz="1200" b="1" dirty="0" err="1">
                <a:solidFill>
                  <a:schemeClr val="bg1"/>
                </a:solidFill>
                <a:effectLst>
                  <a:outerShdw blurRad="38100" dist="38100" dir="2700000" algn="tl">
                    <a:srgbClr val="000000">
                      <a:alpha val="43137"/>
                    </a:srgbClr>
                  </a:outerShdw>
                </a:effectLst>
              </a:rPr>
              <a:t>Mauradian</a:t>
            </a:r>
            <a:r>
              <a:rPr lang="en-US" sz="1200" b="1" dirty="0">
                <a:solidFill>
                  <a:schemeClr val="bg1"/>
                </a:solidFill>
                <a:effectLst>
                  <a:outerShdw blurRad="38100" dist="38100" dir="2700000" algn="tl">
                    <a:srgbClr val="000000">
                      <a:alpha val="43137"/>
                    </a:srgbClr>
                  </a:outerShdw>
                </a:effectLst>
              </a:rPr>
              <a:t>, W., O’Connor, K., &amp; Quinonez, R.  Oral health and pediatricians:  the results of a national survey.  Academic Pediatrics, 2009:  9(6).  457-461.</a:t>
            </a:r>
          </a:p>
          <a:p>
            <a:r>
              <a:rPr lang="en-US" b="1" dirty="0">
                <a:effectLst>
                  <a:outerShdw blurRad="38100" dist="38100" dir="2700000" algn="tl">
                    <a:srgbClr val="000000">
                      <a:alpha val="43137"/>
                    </a:srgbClr>
                  </a:outerShdw>
                </a:effectLst>
              </a:rPr>
              <a:t> </a:t>
            </a:r>
          </a:p>
        </p:txBody>
      </p:sp>
      <p:sp>
        <p:nvSpPr>
          <p:cNvPr id="4" name="TextBox 3"/>
          <p:cNvSpPr txBox="1"/>
          <p:nvPr/>
        </p:nvSpPr>
        <p:spPr>
          <a:xfrm>
            <a:off x="871150" y="4222690"/>
            <a:ext cx="7510849" cy="707886"/>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2009:  	50% pediatricians ID caries </a:t>
            </a:r>
            <a:r>
              <a:rPr lang="en-US" sz="2000" b="1" dirty="0" smtClean="0">
                <a:solidFill>
                  <a:schemeClr val="bg1"/>
                </a:solidFill>
                <a:effectLst>
                  <a:outerShdw blurRad="38100" dist="38100" dir="2700000" algn="tl">
                    <a:srgbClr val="000000">
                      <a:alpha val="43137"/>
                    </a:srgbClr>
                  </a:outerShdw>
                </a:effectLst>
              </a:rPr>
              <a:t>or address </a:t>
            </a:r>
            <a:r>
              <a:rPr lang="en-US" sz="2000" b="1" dirty="0" smtClean="0">
                <a:solidFill>
                  <a:schemeClr val="bg1"/>
                </a:solidFill>
                <a:effectLst>
                  <a:outerShdw blurRad="38100" dist="38100" dir="2700000" algn="tl">
                    <a:srgbClr val="000000">
                      <a:alpha val="43137"/>
                    </a:srgbClr>
                  </a:outerShdw>
                </a:effectLst>
              </a:rPr>
              <a:t>tooth-brushing</a:t>
            </a:r>
          </a:p>
          <a:p>
            <a:r>
              <a:rPr lang="en-US" sz="20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994380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763588"/>
            <a:ext cx="7583487" cy="661987"/>
          </a:xfrm>
        </p:spPr>
        <p:txBody>
          <a:bodyPr/>
          <a:lstStyle/>
          <a:p>
            <a:r>
              <a:rPr lang="en-US" sz="3200" b="1" dirty="0" smtClean="0">
                <a:effectLst>
                  <a:outerShdw blurRad="38100" dist="38100" dir="2700000" algn="tl">
                    <a:srgbClr val="000000">
                      <a:alpha val="43137"/>
                    </a:srgbClr>
                  </a:outerShdw>
                </a:effectLst>
              </a:rPr>
              <a:t>Kids Count—Overall Rank</a:t>
            </a:r>
            <a:endParaRPr lang="en-US" sz="3200" b="1" dirty="0">
              <a:effectLst>
                <a:outerShdw blurRad="38100" dist="38100" dir="2700000" algn="tl">
                  <a:srgbClr val="000000">
                    <a:alpha val="43137"/>
                  </a:srgbClr>
                </a:outerShdw>
              </a:effectLst>
            </a:endParaRPr>
          </a:p>
        </p:txBody>
      </p:sp>
      <p:sp>
        <p:nvSpPr>
          <p:cNvPr id="22530" name="Subtitle 2"/>
          <p:cNvSpPr>
            <a:spLocks noGrp="1"/>
          </p:cNvSpPr>
          <p:nvPr>
            <p:ph idx="1"/>
          </p:nvPr>
        </p:nvSpPr>
        <p:spPr>
          <a:xfrm rot="10800000" flipV="1">
            <a:off x="779462" y="6172200"/>
            <a:ext cx="7583487" cy="381000"/>
          </a:xfrm>
        </p:spPr>
        <p:txBody>
          <a:bodyPr/>
          <a:lstStyle/>
          <a:p>
            <a:pPr marL="0" indent="0" eaLnBrk="1" hangingPunct="1">
              <a:lnSpc>
                <a:spcPct val="80000"/>
              </a:lnSpc>
              <a:buFontTx/>
              <a:buNone/>
            </a:pPr>
            <a:r>
              <a:rPr lang="en-US" sz="1200" b="1" dirty="0" smtClean="0">
                <a:effectLst>
                  <a:outerShdw blurRad="38100" dist="38100" dir="2700000" algn="tl">
                    <a:srgbClr val="000000">
                      <a:alpha val="43137"/>
                    </a:srgbClr>
                  </a:outerShdw>
                </a:effectLst>
              </a:rPr>
              <a:t>Data Source: Population Reference Bureau, analysis of data gathered for the 2012 KIDS COUNT data book.</a:t>
            </a:r>
          </a:p>
          <a:p>
            <a:pPr marL="0" indent="0" eaLnBrk="1" hangingPunct="1">
              <a:lnSpc>
                <a:spcPct val="80000"/>
              </a:lnSpc>
              <a:buFontTx/>
              <a:buNone/>
            </a:pPr>
            <a:endParaRPr lang="en-US" sz="1200" b="1" dirty="0" smtClean="0">
              <a:effectLst>
                <a:outerShdw blurRad="38100" dist="38100" dir="2700000" algn="tl">
                  <a:srgbClr val="000000">
                    <a:alpha val="43137"/>
                  </a:srgbClr>
                </a:outerShdw>
              </a:effectLst>
            </a:endParaRPr>
          </a:p>
          <a:p>
            <a:pPr marL="0" indent="0" algn="ctr" eaLnBrk="1" hangingPunct="1">
              <a:lnSpc>
                <a:spcPct val="80000"/>
              </a:lnSpc>
              <a:buFontTx/>
              <a:buNone/>
            </a:pPr>
            <a:endParaRPr lang="en-US" sz="1200" b="1" dirty="0" smtClean="0">
              <a:effectLst>
                <a:outerShdw blurRad="38100" dist="38100" dir="2700000" algn="tl">
                  <a:srgbClr val="000000">
                    <a:alpha val="43137"/>
                  </a:srgbClr>
                </a:outerShdw>
              </a:effectLst>
            </a:endParaRPr>
          </a:p>
        </p:txBody>
      </p:sp>
      <p:pic>
        <p:nvPicPr>
          <p:cNvPr id="2253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5098928"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
          <p:cNvSpPr>
            <a:spLocks noChangeArrowheads="1"/>
          </p:cNvSpPr>
          <p:nvPr/>
        </p:nvSpPr>
        <p:spPr bwMode="auto">
          <a:xfrm>
            <a:off x="6174259" y="2117082"/>
            <a:ext cx="26844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chemeClr val="bg1"/>
                </a:solidFill>
                <a:effectLst>
                  <a:outerShdw blurRad="38100" dist="38100" dir="2700000" algn="tl">
                    <a:srgbClr val="000000">
                      <a:alpha val="43137"/>
                    </a:srgbClr>
                  </a:outerShdw>
                </a:effectLst>
              </a:rPr>
              <a:t>Percent Low-Birth-weight Babies, Infant Mortality Rate, Child Death Rate, Teen Death Rate, and Teen Birth Rate </a:t>
            </a:r>
          </a:p>
        </p:txBody>
      </p:sp>
    </p:spTree>
    <p:extLst>
      <p:ext uri="{BB962C8B-B14F-4D97-AF65-F5344CB8AC3E}">
        <p14:creationId xmlns:p14="http://schemas.microsoft.com/office/powerpoint/2010/main" val="3424948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066" y="634923"/>
            <a:ext cx="8081333" cy="1077218"/>
          </a:xfrm>
          <a:prstGeom prst="rect">
            <a:avLst/>
          </a:prstGeom>
        </p:spPr>
        <p:txBody>
          <a:bodyPr wrap="square">
            <a:spAutoFit/>
          </a:bodyPr>
          <a:lstStyle/>
          <a:p>
            <a:pPr fontAlgn="base">
              <a:spcBef>
                <a:spcPct val="0"/>
              </a:spcBef>
              <a:spcAft>
                <a:spcPct val="0"/>
              </a:spcAft>
            </a:pPr>
            <a:r>
              <a:rPr lang="en-US" altLang="en-US" sz="3200" b="1" dirty="0">
                <a:solidFill>
                  <a:schemeClr val="bg1"/>
                </a:solidFill>
                <a:effectLst>
                  <a:outerShdw blurRad="38100" dist="38100" dir="2700000" algn="tl">
                    <a:srgbClr val="000000">
                      <a:alpha val="43137"/>
                    </a:srgbClr>
                  </a:outerShdw>
                </a:effectLst>
              </a:rPr>
              <a:t>CDC National Oral Health Surveillance System </a:t>
            </a:r>
            <a:r>
              <a:rPr lang="en-US" altLang="en-US" sz="3200" b="1" dirty="0" smtClean="0">
                <a:solidFill>
                  <a:schemeClr val="bg1"/>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www.CDC.gov/nohss/)</a:t>
            </a:r>
            <a:endParaRPr lang="en-US" sz="3200" b="1" dirty="0">
              <a:solidFill>
                <a:schemeClr val="bg1"/>
              </a:solidFill>
              <a:effectLst>
                <a:outerShdw blurRad="38100" dist="38100" dir="2700000" algn="tl">
                  <a:srgbClr val="000000">
                    <a:alpha val="43137"/>
                  </a:srgbClr>
                </a:outerShdw>
              </a:effectLst>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6621134"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776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2" name="Rectangle 1"/>
          <p:cNvSpPr/>
          <p:nvPr/>
        </p:nvSpPr>
        <p:spPr>
          <a:xfrm>
            <a:off x="714632" y="2362200"/>
            <a:ext cx="7543800" cy="2554545"/>
          </a:xfrm>
          <a:prstGeom prst="rect">
            <a:avLst/>
          </a:prstGeom>
        </p:spPr>
        <p:txBody>
          <a:bodyPr wrap="square">
            <a:spAutoFit/>
          </a:bodyPr>
          <a:lstStyle/>
          <a:p>
            <a:pPr fontAlgn="base">
              <a:spcBef>
                <a:spcPct val="0"/>
              </a:spcBef>
              <a:spcAft>
                <a:spcPct val="0"/>
              </a:spcAft>
            </a:pPr>
            <a:r>
              <a:rPr lang="en-US" altLang="en-US" sz="2000" b="1" dirty="0">
                <a:solidFill>
                  <a:schemeClr val="bg1"/>
                </a:solidFill>
                <a:effectLst>
                  <a:outerShdw blurRad="38100" dist="38100" dir="2700000" algn="tl">
                    <a:srgbClr val="000000">
                      <a:alpha val="43137"/>
                    </a:srgbClr>
                  </a:outerShdw>
                </a:effectLst>
              </a:rPr>
              <a:t>CDC National Oral Health Surveillance System provides state by state information on:  </a:t>
            </a:r>
            <a:r>
              <a:rPr lang="en-US" sz="2000" b="1" dirty="0">
                <a:solidFill>
                  <a:schemeClr val="bg1"/>
                </a:solidFill>
                <a:effectLst>
                  <a:outerShdw blurRad="38100" dist="38100" dir="2700000" algn="tl">
                    <a:srgbClr val="000000">
                      <a:alpha val="43137"/>
                    </a:srgbClr>
                  </a:outerShdw>
                </a:effectLst>
              </a:rPr>
              <a:t>Percentage of people served by public water systems who receive fluoridated water; Percentage of 3</a:t>
            </a:r>
            <a:r>
              <a:rPr lang="en-US" sz="2000" b="1" baseline="30000" dirty="0">
                <a:solidFill>
                  <a:schemeClr val="bg1"/>
                </a:solidFill>
                <a:effectLst>
                  <a:outerShdw blurRad="38100" dist="38100" dir="2700000" algn="tl">
                    <a:srgbClr val="000000">
                      <a:alpha val="43137"/>
                    </a:srgbClr>
                  </a:outerShdw>
                </a:effectLst>
              </a:rPr>
              <a:t>rd</a:t>
            </a:r>
            <a:r>
              <a:rPr lang="en-US" sz="2000" b="1" dirty="0">
                <a:solidFill>
                  <a:schemeClr val="bg1"/>
                </a:solidFill>
                <a:effectLst>
                  <a:outerShdw blurRad="38100" dist="38100" dir="2700000" algn="tl">
                    <a:srgbClr val="000000">
                      <a:alpha val="43137"/>
                    </a:srgbClr>
                  </a:outerShdw>
                </a:effectLst>
              </a:rPr>
              <a:t> grade students with caries experience, including treated and untreated tooth decay; Percentage of 3</a:t>
            </a:r>
            <a:r>
              <a:rPr lang="en-US" sz="2000" b="1" baseline="30000" dirty="0">
                <a:solidFill>
                  <a:schemeClr val="bg1"/>
                </a:solidFill>
                <a:effectLst>
                  <a:outerShdw blurRad="38100" dist="38100" dir="2700000" algn="tl">
                    <a:srgbClr val="000000">
                      <a:alpha val="43137"/>
                    </a:srgbClr>
                  </a:outerShdw>
                </a:effectLst>
              </a:rPr>
              <a:t>rd</a:t>
            </a:r>
            <a:r>
              <a:rPr lang="en-US" sz="2000" b="1" dirty="0">
                <a:solidFill>
                  <a:schemeClr val="bg1"/>
                </a:solidFill>
                <a:effectLst>
                  <a:outerShdw blurRad="38100" dist="38100" dir="2700000" algn="tl">
                    <a:srgbClr val="000000">
                      <a:alpha val="43137"/>
                    </a:srgbClr>
                  </a:outerShdw>
                </a:effectLst>
              </a:rPr>
              <a:t> grade students with untreated tooth decay; Percentage of 3</a:t>
            </a:r>
            <a:r>
              <a:rPr lang="en-US" sz="2000" b="1" baseline="30000" dirty="0">
                <a:solidFill>
                  <a:schemeClr val="bg1"/>
                </a:solidFill>
                <a:effectLst>
                  <a:outerShdw blurRad="38100" dist="38100" dir="2700000" algn="tl">
                    <a:srgbClr val="000000">
                      <a:alpha val="43137"/>
                    </a:srgbClr>
                  </a:outerShdw>
                </a:effectLst>
              </a:rPr>
              <a:t>rd</a:t>
            </a:r>
            <a:r>
              <a:rPr lang="en-US" sz="2000" b="1" dirty="0">
                <a:solidFill>
                  <a:schemeClr val="bg1"/>
                </a:solidFill>
                <a:effectLst>
                  <a:outerShdw blurRad="38100" dist="38100" dir="2700000" algn="tl">
                    <a:srgbClr val="000000">
                      <a:alpha val="43137"/>
                    </a:srgbClr>
                  </a:outerShdw>
                </a:effectLst>
              </a:rPr>
              <a:t> grade students with dental sealants on at least one permanent molar tooth.  </a:t>
            </a:r>
          </a:p>
        </p:txBody>
      </p:sp>
      <p:sp>
        <p:nvSpPr>
          <p:cNvPr id="5" name="Rectangle 4"/>
          <p:cNvSpPr/>
          <p:nvPr/>
        </p:nvSpPr>
        <p:spPr>
          <a:xfrm>
            <a:off x="834066" y="634923"/>
            <a:ext cx="8081333" cy="1077218"/>
          </a:xfrm>
          <a:prstGeom prst="rect">
            <a:avLst/>
          </a:prstGeom>
        </p:spPr>
        <p:txBody>
          <a:bodyPr wrap="square">
            <a:spAutoFit/>
          </a:bodyPr>
          <a:lstStyle/>
          <a:p>
            <a:pPr fontAlgn="base">
              <a:spcBef>
                <a:spcPct val="0"/>
              </a:spcBef>
              <a:spcAft>
                <a:spcPct val="0"/>
              </a:spcAft>
            </a:pPr>
            <a:r>
              <a:rPr lang="en-US" altLang="en-US" sz="3200" b="1" dirty="0">
                <a:solidFill>
                  <a:schemeClr val="bg1"/>
                </a:solidFill>
                <a:effectLst>
                  <a:outerShdw blurRad="38100" dist="38100" dir="2700000" algn="tl">
                    <a:srgbClr val="000000">
                      <a:alpha val="43137"/>
                    </a:srgbClr>
                  </a:outerShdw>
                </a:effectLst>
              </a:rPr>
              <a:t>CDC National Oral Health Surveillance System </a:t>
            </a:r>
            <a:r>
              <a:rPr lang="en-US" altLang="en-US" sz="3200" b="1" dirty="0" smtClean="0">
                <a:solidFill>
                  <a:schemeClr val="bg1"/>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www.CDC.gov/nohss/)</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297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4" name="Slide Number Placeholder 3"/>
          <p:cNvSpPr>
            <a:spLocks noGrp="1"/>
          </p:cNvSpPr>
          <p:nvPr>
            <p:ph type="sldNum" sz="quarter" idx="12"/>
          </p:nvPr>
        </p:nvSpPr>
        <p:spPr>
          <a:xfrm>
            <a:off x="6553200" y="6356350"/>
            <a:ext cx="2133600" cy="365125"/>
          </a:xfrm>
        </p:spPr>
        <p:txBody>
          <a:bodyPr/>
          <a:lstStyle/>
          <a:p>
            <a:pPr>
              <a:defRPr/>
            </a:pPr>
            <a:fld id="{1C347149-70F5-4AEF-A7C9-79C9A6B3AB5A}" type="slidenum">
              <a:rPr lang="en-US" altLang="en-US">
                <a:solidFill>
                  <a:prstClr val="black">
                    <a:tint val="75000"/>
                  </a:prstClr>
                </a:solidFill>
              </a:rPr>
              <a:pPr>
                <a:defRPr/>
              </a:pPr>
              <a:t>7</a:t>
            </a:fld>
            <a:endParaRPr lang="en-US" altLang="en-US" dirty="0">
              <a:solidFill>
                <a:prstClr val="black">
                  <a:tint val="75000"/>
                </a:prstClr>
              </a:solidFill>
            </a:endParaRPr>
          </a:p>
        </p:txBody>
      </p:sp>
      <p:sp>
        <p:nvSpPr>
          <p:cNvPr id="4098" name="Title 1"/>
          <p:cNvSpPr>
            <a:spLocks noGrp="1"/>
          </p:cNvSpPr>
          <p:nvPr>
            <p:ph type="title" idx="4294967295"/>
          </p:nvPr>
        </p:nvSpPr>
        <p:spPr>
          <a:xfrm>
            <a:off x="381000" y="457200"/>
            <a:ext cx="8305800" cy="1905000"/>
          </a:xfrm>
        </p:spPr>
        <p:txBody>
          <a:bodyPr rtlCol="0">
            <a:noAutofit/>
          </a:bodyPr>
          <a:lstStyle/>
          <a:p>
            <a:pPr fontAlgn="auto">
              <a:spcAft>
                <a:spcPts val="0"/>
              </a:spcAft>
              <a:defRPr/>
            </a:pPr>
            <a:r>
              <a:rPr lang="en-US" sz="3200" b="1" dirty="0" smtClean="0">
                <a:effectLst>
                  <a:outerShdw blurRad="38100" dist="38100" dir="2700000" algn="tl">
                    <a:srgbClr val="000000">
                      <a:alpha val="43137"/>
                    </a:srgbClr>
                  </a:outerShdw>
                </a:effectLst>
              </a:rPr>
              <a:t>The National Survey of Children’s Health and the National Survey of Children with Special Health Care Needs relates survey results to Healthy People objectives </a:t>
            </a:r>
          </a:p>
        </p:txBody>
      </p:sp>
      <p:pic>
        <p:nvPicPr>
          <p:cNvPr id="2458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04800" y="2619375"/>
            <a:ext cx="8610600" cy="2546350"/>
          </a:xfrm>
        </p:spPr>
      </p:pic>
      <p:sp>
        <p:nvSpPr>
          <p:cNvPr id="4101" name="Rectangle 5">
            <a:hlinkClick r:id="rId4"/>
          </p:cNvPr>
          <p:cNvSpPr>
            <a:spLocks noChangeArrowheads="1"/>
          </p:cNvSpPr>
          <p:nvPr/>
        </p:nvSpPr>
        <p:spPr bwMode="auto">
          <a:xfrm>
            <a:off x="1295400" y="5638800"/>
            <a:ext cx="723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defRPr/>
            </a:pPr>
            <a:r>
              <a:rPr lang="en-US" sz="2000" b="1" u="sng" dirty="0">
                <a:solidFill>
                  <a:prstClr val="white"/>
                </a:solidFill>
                <a:effectLst>
                  <a:outerShdw blurRad="38100" dist="38100" dir="2700000" algn="tl">
                    <a:srgbClr val="000000">
                      <a:alpha val="43137"/>
                    </a:srgbClr>
                  </a:outerShdw>
                </a:effectLst>
                <a:latin typeface="Arial" charset="0"/>
                <a:ea typeface="ＭＳ Ｐゴシック" pitchFamily="34" charset="-128"/>
                <a:cs typeface="Arial" charset="0"/>
              </a:rPr>
              <a:t>http://www.childhealthdata.org/browse/healthy-people-2020</a:t>
            </a:r>
          </a:p>
          <a:p>
            <a:pPr eaLnBrk="0" fontAlgn="base" hangingPunct="0">
              <a:spcBef>
                <a:spcPct val="0"/>
              </a:spcBef>
              <a:spcAft>
                <a:spcPct val="0"/>
              </a:spcAft>
              <a:defRPr/>
            </a:pPr>
            <a:endParaRPr lang="en-US" sz="2000" b="1" u="sng" dirty="0">
              <a:solidFill>
                <a:prstClr val="white"/>
              </a:solidFill>
              <a:effectLst>
                <a:outerShdw blurRad="38100" dist="38100" dir="2700000" algn="tl">
                  <a:srgbClr val="000000">
                    <a:alpha val="43137"/>
                  </a:srgbClr>
                </a:outerShdw>
              </a:effectLst>
              <a:latin typeface="Arial" charset="0"/>
              <a:ea typeface="ＭＳ Ｐゴシック" pitchFamily="34" charset="-128"/>
              <a:cs typeface="Arial" charset="0"/>
            </a:endParaRPr>
          </a:p>
        </p:txBody>
      </p:sp>
    </p:spTree>
    <p:extLst>
      <p:ext uri="{BB962C8B-B14F-4D97-AF65-F5344CB8AC3E}">
        <p14:creationId xmlns:p14="http://schemas.microsoft.com/office/powerpoint/2010/main" val="4005914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6421-hi-logo.jpg"/>
          <p:cNvPicPr>
            <a:picLocks noChangeAspect="1"/>
          </p:cNvPicPr>
          <p:nvPr/>
        </p:nvPicPr>
        <p:blipFill>
          <a:blip r:embed="rId2" cstate="print">
            <a:clrChange>
              <a:clrFrom>
                <a:srgbClr val="336D9B"/>
              </a:clrFrom>
              <a:clrTo>
                <a:srgbClr val="336D9B">
                  <a:alpha val="0"/>
                </a:srgbClr>
              </a:clrTo>
            </a:clrChange>
            <a:alphaModFix amt="13000"/>
          </a:blip>
          <a:stretch>
            <a:fillRect/>
          </a:stretch>
        </p:blipFill>
        <p:spPr>
          <a:xfrm>
            <a:off x="2971800" y="1828800"/>
            <a:ext cx="3302000" cy="3302000"/>
          </a:xfrm>
          <a:prstGeom prst="ellipse">
            <a:avLst/>
          </a:prstGeom>
          <a:effectLst>
            <a:outerShdw blurRad="50800" dist="38100" dir="2700000">
              <a:srgbClr val="000000">
                <a:alpha val="43000"/>
              </a:srgbClr>
            </a:outerShdw>
          </a:effectLst>
        </p:spPr>
      </p:pic>
      <p:sp>
        <p:nvSpPr>
          <p:cNvPr id="2" name="TextBox 1"/>
          <p:cNvSpPr txBox="1"/>
          <p:nvPr/>
        </p:nvSpPr>
        <p:spPr>
          <a:xfrm>
            <a:off x="685800" y="1804086"/>
            <a:ext cx="8153400" cy="5047536"/>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Used by CMS to collect basic information on State Medicaid and CHIP programs to assess the effectiveness of EPSDT.</a:t>
            </a:r>
          </a:p>
          <a:p>
            <a:endParaRPr lang="en-US" sz="2000" b="1" dirty="0">
              <a:solidFill>
                <a:schemeClr val="bg1"/>
              </a:solidFill>
              <a:effectLst>
                <a:outerShdw blurRad="38100" dist="38100" dir="2700000" algn="tl">
                  <a:srgbClr val="000000">
                    <a:alpha val="43137"/>
                  </a:srgbClr>
                </a:outerShdw>
              </a:effectLst>
            </a:endParaRPr>
          </a:p>
          <a:p>
            <a:pPr marL="285750" indent="-285750">
              <a:spcAft>
                <a:spcPts val="12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Total </a:t>
            </a:r>
            <a:r>
              <a:rPr lang="en-US" sz="2000" b="1" dirty="0" err="1" smtClean="0">
                <a:solidFill>
                  <a:schemeClr val="bg1"/>
                </a:solidFill>
                <a:effectLst>
                  <a:outerShdw blurRad="38100" dist="38100" dir="2700000" algn="tl">
                    <a:srgbClr val="000000">
                      <a:alpha val="43137"/>
                    </a:srgbClr>
                  </a:outerShdw>
                </a:effectLst>
              </a:rPr>
              <a:t>eligibles</a:t>
            </a:r>
            <a:r>
              <a:rPr lang="en-US" sz="2000" b="1" dirty="0" smtClean="0">
                <a:solidFill>
                  <a:schemeClr val="bg1"/>
                </a:solidFill>
                <a:effectLst>
                  <a:outerShdw blurRad="38100" dist="38100" dir="2700000" algn="tl">
                    <a:srgbClr val="000000">
                      <a:alpha val="43137"/>
                    </a:srgbClr>
                  </a:outerShdw>
                </a:effectLst>
              </a:rPr>
              <a:t>* receiving a sealant on a permanent molar</a:t>
            </a:r>
          </a:p>
          <a:p>
            <a:pPr marL="285750" indent="-285750">
              <a:spcAft>
                <a:spcPts val="12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Total </a:t>
            </a:r>
            <a:r>
              <a:rPr lang="en-US" sz="2000" b="1" dirty="0" err="1" smtClean="0">
                <a:solidFill>
                  <a:schemeClr val="bg1"/>
                </a:solidFill>
                <a:effectLst>
                  <a:outerShdw blurRad="38100" dist="38100" dir="2700000" algn="tl">
                    <a:srgbClr val="000000">
                      <a:alpha val="43137"/>
                    </a:srgbClr>
                  </a:outerShdw>
                </a:effectLst>
              </a:rPr>
              <a:t>eligibles</a:t>
            </a:r>
            <a:r>
              <a:rPr lang="en-US" sz="2000" b="1" dirty="0" smtClean="0">
                <a:solidFill>
                  <a:schemeClr val="bg1"/>
                </a:solidFill>
                <a:effectLst>
                  <a:outerShdw blurRad="38100" dist="38100" dir="2700000" algn="tl">
                    <a:srgbClr val="000000">
                      <a:alpha val="43137"/>
                    </a:srgbClr>
                  </a:outerShdw>
                </a:effectLst>
              </a:rPr>
              <a:t> receiving dental diagnostic services.</a:t>
            </a:r>
          </a:p>
          <a:p>
            <a:pPr marL="285750" indent="-285750">
              <a:spcAft>
                <a:spcPts val="12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Total </a:t>
            </a:r>
            <a:r>
              <a:rPr lang="en-US" sz="2000" b="1" dirty="0" err="1" smtClean="0">
                <a:solidFill>
                  <a:schemeClr val="bg1"/>
                </a:solidFill>
                <a:effectLst>
                  <a:outerShdw blurRad="38100" dist="38100" dir="2700000" algn="tl">
                    <a:srgbClr val="000000">
                      <a:alpha val="43137"/>
                    </a:srgbClr>
                  </a:outerShdw>
                </a:effectLst>
              </a:rPr>
              <a:t>eligibles</a:t>
            </a:r>
            <a:r>
              <a:rPr lang="en-US" sz="2000" b="1" dirty="0" smtClean="0">
                <a:solidFill>
                  <a:schemeClr val="bg1"/>
                </a:solidFill>
                <a:effectLst>
                  <a:outerShdw blurRad="38100" dist="38100" dir="2700000" algn="tl">
                    <a:srgbClr val="000000">
                      <a:alpha val="43137"/>
                    </a:srgbClr>
                  </a:outerShdw>
                </a:effectLst>
              </a:rPr>
              <a:t> receiving oral health services by a non-dentist</a:t>
            </a:r>
          </a:p>
          <a:p>
            <a:pPr marL="285750" indent="-285750">
              <a:spcAft>
                <a:spcPts val="1200"/>
              </a:spcAft>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Total </a:t>
            </a:r>
            <a:r>
              <a:rPr lang="en-US" sz="2000" b="1" dirty="0" err="1" smtClean="0">
                <a:solidFill>
                  <a:schemeClr val="bg1"/>
                </a:solidFill>
                <a:effectLst>
                  <a:outerShdw blurRad="38100" dist="38100" dir="2700000" algn="tl">
                    <a:srgbClr val="000000">
                      <a:alpha val="43137"/>
                    </a:srgbClr>
                  </a:outerShdw>
                </a:effectLst>
              </a:rPr>
              <a:t>eligibles</a:t>
            </a:r>
            <a:r>
              <a:rPr lang="en-US" sz="2000" b="1" dirty="0" smtClean="0">
                <a:solidFill>
                  <a:schemeClr val="bg1"/>
                </a:solidFill>
                <a:effectLst>
                  <a:outerShdw blurRad="38100" dist="38100" dir="2700000" algn="tl">
                    <a:srgbClr val="000000">
                      <a:alpha val="43137"/>
                    </a:srgbClr>
                  </a:outerShdw>
                </a:effectLst>
              </a:rPr>
              <a:t> receiving any dental or oral health service</a:t>
            </a:r>
          </a:p>
          <a:p>
            <a:pPr lvl="2">
              <a:spcAft>
                <a:spcPts val="1200"/>
              </a:spcAft>
            </a:pPr>
            <a:r>
              <a:rPr lang="en-US" sz="2000" b="1" dirty="0" smtClean="0">
                <a:solidFill>
                  <a:schemeClr val="bg1"/>
                </a:solidFill>
                <a:effectLst>
                  <a:outerShdw blurRad="38100" dist="38100" dir="2700000" algn="tl">
                    <a:srgbClr val="000000">
                      <a:alpha val="43137"/>
                    </a:srgbClr>
                  </a:outerShdw>
                </a:effectLst>
              </a:rPr>
              <a:t>(*total who received service/total eligible for EPSDT for 90 continuous days)</a:t>
            </a:r>
          </a:p>
          <a:p>
            <a:pPr lvl="2">
              <a:spcAft>
                <a:spcPts val="1200"/>
              </a:spcAft>
            </a:pPr>
            <a:endParaRPr lang="en-US" sz="2000" b="1" dirty="0">
              <a:solidFill>
                <a:schemeClr val="bg1"/>
              </a:solidFill>
              <a:effectLst>
                <a:outerShdw blurRad="38100" dist="38100" dir="2700000" algn="tl">
                  <a:srgbClr val="000000">
                    <a:alpha val="43137"/>
                  </a:srgbClr>
                </a:outerShdw>
              </a:effectLst>
            </a:endParaRPr>
          </a:p>
          <a:p>
            <a:pPr lvl="2">
              <a:spcAft>
                <a:spcPts val="1200"/>
              </a:spcAft>
            </a:pPr>
            <a:r>
              <a:rPr lang="en-US" sz="1600" b="1" dirty="0">
                <a:solidFill>
                  <a:schemeClr val="bg1"/>
                </a:solidFill>
                <a:effectLst>
                  <a:outerShdw blurRad="38100" dist="38100" dir="2700000" algn="tl">
                    <a:srgbClr val="000000">
                      <a:alpha val="43137"/>
                    </a:srgbClr>
                  </a:outerShdw>
                </a:effectLst>
              </a:rPr>
              <a:t>http://www.medicaid.gov/Medicaid-CHIP-Program-Information/By-Topics/Benefits/Early-Periodic-Screening-Diagnosis-and-Treatment.html</a:t>
            </a:r>
          </a:p>
          <a:p>
            <a:pPr lvl="2">
              <a:spcAft>
                <a:spcPts val="1200"/>
              </a:spcAft>
            </a:pPr>
            <a:endParaRPr lang="en-US" sz="2000" b="1" dirty="0">
              <a:solidFill>
                <a:schemeClr val="bg1"/>
              </a:solidFill>
              <a:effectLst>
                <a:outerShdw blurRad="38100" dist="38100" dir="2700000" algn="tl">
                  <a:srgbClr val="000000">
                    <a:alpha val="43137"/>
                  </a:srgbClr>
                </a:outerShdw>
              </a:effectLst>
            </a:endParaRPr>
          </a:p>
        </p:txBody>
      </p:sp>
      <p:sp>
        <p:nvSpPr>
          <p:cNvPr id="4" name="Title 3"/>
          <p:cNvSpPr>
            <a:spLocks noGrp="1"/>
          </p:cNvSpPr>
          <p:nvPr>
            <p:ph type="title"/>
          </p:nvPr>
        </p:nvSpPr>
        <p:spPr/>
        <p:txBody>
          <a:bodyPr/>
          <a:lstStyle/>
          <a:p>
            <a:r>
              <a:rPr lang="en-US" sz="3200" b="1" dirty="0" smtClean="0">
                <a:effectLst>
                  <a:outerShdw blurRad="38100" dist="38100" dir="2700000" algn="tl">
                    <a:srgbClr val="000000">
                      <a:alpha val="43137"/>
                    </a:srgbClr>
                  </a:outerShdw>
                </a:effectLst>
              </a:rPr>
              <a:t>Form CMS 416</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2806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356350"/>
            <a:ext cx="2133600" cy="365125"/>
          </a:xfrm>
        </p:spPr>
        <p:txBody>
          <a:bodyPr rtlCol="0" anchor="ctr"/>
          <a:lstStyle/>
          <a:p>
            <a:pPr>
              <a:defRPr/>
            </a:pPr>
            <a:fld id="{BA06F390-5675-4FE1-8FCB-4F021B7B72CB}" type="slidenum">
              <a:rPr lang="en-US" altLang="en-US" sz="1200">
                <a:solidFill>
                  <a:srgbClr val="000000">
                    <a:tint val="75000"/>
                  </a:srgbClr>
                </a:solidFill>
              </a:rPr>
              <a:pPr>
                <a:defRPr/>
              </a:pPr>
              <a:t>9</a:t>
            </a:fld>
            <a:endParaRPr lang="en-US" altLang="en-US" sz="1200" dirty="0">
              <a:solidFill>
                <a:srgbClr val="000000">
                  <a:tint val="75000"/>
                </a:srgbClr>
              </a:solidFill>
            </a:endParaRPr>
          </a:p>
        </p:txBody>
      </p:sp>
      <p:sp>
        <p:nvSpPr>
          <p:cNvPr id="177154" name="Rectangle 4098"/>
          <p:cNvSpPr>
            <a:spLocks noGrp="1" noChangeArrowheads="1"/>
          </p:cNvSpPr>
          <p:nvPr>
            <p:ph type="title" idx="4294967295"/>
          </p:nvPr>
        </p:nvSpPr>
        <p:spPr>
          <a:xfrm>
            <a:off x="533400" y="609600"/>
            <a:ext cx="7772400" cy="1143000"/>
          </a:xfrm>
        </p:spPr>
        <p:txBody>
          <a:bodyPr>
            <a:normAutofit fontScale="90000"/>
          </a:bodyPr>
          <a:lstStyle/>
          <a:p>
            <a:pPr eaLnBrk="1" hangingPunct="1">
              <a:defRPr/>
            </a:pPr>
            <a:r>
              <a:rPr lang="en-US" sz="3600" b="1" dirty="0" smtClean="0">
                <a:effectLst>
                  <a:outerShdw blurRad="38100" dist="38100" dir="2700000" algn="tl">
                    <a:srgbClr val="000000">
                      <a:alpha val="43137"/>
                    </a:srgbClr>
                  </a:outerShdw>
                </a:effectLst>
              </a:rPr>
              <a:t>There were 74.1 million U.S. children in 2010</a:t>
            </a:r>
          </a:p>
        </p:txBody>
      </p:sp>
      <p:sp>
        <p:nvSpPr>
          <p:cNvPr id="6147" name="Rectangle 4099"/>
          <p:cNvSpPr>
            <a:spLocks noGrp="1" noChangeArrowheads="1"/>
          </p:cNvSpPr>
          <p:nvPr>
            <p:ph idx="4294967295"/>
          </p:nvPr>
        </p:nvSpPr>
        <p:spPr>
          <a:xfrm>
            <a:off x="1115217" y="1828800"/>
            <a:ext cx="7340600" cy="838200"/>
          </a:xfrm>
        </p:spPr>
        <p:txBody>
          <a:bodyPr/>
          <a:lstStyle/>
          <a:p>
            <a:pPr eaLnBrk="1" hangingPunct="1">
              <a:spcBef>
                <a:spcPct val="0"/>
              </a:spcBef>
              <a:buFontTx/>
              <a:buNone/>
            </a:pPr>
            <a:r>
              <a:rPr lang="en-US" sz="2000" b="1" dirty="0" smtClean="0">
                <a:effectLst>
                  <a:outerShdw blurRad="38100" dist="38100" dir="2700000" algn="tl">
                    <a:srgbClr val="000000">
                      <a:alpha val="43137"/>
                    </a:srgbClr>
                  </a:outerShdw>
                </a:effectLst>
              </a:rPr>
              <a:t>	Number of children ages 0–17 in the United States, 1950–2011 and projected 2012–2050</a:t>
            </a:r>
          </a:p>
          <a:p>
            <a:pPr eaLnBrk="1" hangingPunct="1">
              <a:spcBef>
                <a:spcPct val="0"/>
              </a:spcBef>
              <a:buFontTx/>
              <a:buNone/>
            </a:pPr>
            <a:endParaRPr lang="en-US" sz="2000" b="1" dirty="0" smtClean="0">
              <a:effectLst>
                <a:outerShdw blurRad="38100" dist="38100" dir="2700000" algn="tl">
                  <a:srgbClr val="000000">
                    <a:alpha val="43137"/>
                  </a:srgbClr>
                </a:outerShdw>
              </a:effectLst>
            </a:endParaRPr>
          </a:p>
        </p:txBody>
      </p:sp>
      <p:sp>
        <p:nvSpPr>
          <p:cNvPr id="6149" name="TextBox 8"/>
          <p:cNvSpPr txBox="1">
            <a:spLocks noChangeArrowheads="1"/>
          </p:cNvSpPr>
          <p:nvPr/>
        </p:nvSpPr>
        <p:spPr bwMode="auto">
          <a:xfrm>
            <a:off x="2057400" y="6276201"/>
            <a:ext cx="5456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rPr>
              <a:t>Source: </a:t>
            </a:r>
            <a:r>
              <a:rPr lang="en-US" sz="1200" b="1" i="1" dirty="0">
                <a:solidFill>
                  <a:schemeClr val="bg1"/>
                </a:solidFill>
                <a:effectLst>
                  <a:outerShdw blurRad="38100" dist="38100" dir="2700000" algn="tl">
                    <a:srgbClr val="000000">
                      <a:alpha val="43137"/>
                    </a:srgbClr>
                  </a:outerShdw>
                </a:effectLst>
              </a:rPr>
              <a:t>America’s Children: Key National Indicators of Well-Being</a:t>
            </a:r>
            <a:r>
              <a:rPr lang="en-US" sz="1200" b="1" dirty="0">
                <a:solidFill>
                  <a:schemeClr val="bg1"/>
                </a:solidFill>
                <a:effectLst>
                  <a:outerShdw blurRad="38100" dist="38100" dir="2700000" algn="tl">
                    <a:srgbClr val="000000">
                      <a:alpha val="43137"/>
                    </a:srgbClr>
                  </a:outerShdw>
                </a:effectLst>
              </a:rPr>
              <a:t>, 2012</a:t>
            </a:r>
          </a:p>
        </p:txBody>
      </p:sp>
      <p:pic>
        <p:nvPicPr>
          <p:cNvPr id="61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3824" y="2595562"/>
            <a:ext cx="678338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19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AAPD">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PD">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Board Orientation 2013</Template>
  <TotalTime>800</TotalTime>
  <Words>1900</Words>
  <Application>Microsoft Office PowerPoint</Application>
  <PresentationFormat>On-screen Show (4:3)</PresentationFormat>
  <Paragraphs>281</Paragraphs>
  <Slides>41</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41</vt:i4>
      </vt:variant>
    </vt:vector>
  </HeadingPairs>
  <TitlesOfParts>
    <vt:vector size="45" baseType="lpstr">
      <vt:lpstr>AAPD</vt:lpstr>
      <vt:lpstr>1_AAPD</vt:lpstr>
      <vt:lpstr>Worksheet</vt:lpstr>
      <vt:lpstr>Chart</vt:lpstr>
      <vt:lpstr>Snapshot of America’s Children  2013</vt:lpstr>
      <vt:lpstr>Facts about Children</vt:lpstr>
      <vt:lpstr>Facts about Children</vt:lpstr>
      <vt:lpstr>Facts about Children</vt:lpstr>
      <vt:lpstr>PowerPoint Presentation</vt:lpstr>
      <vt:lpstr>PowerPoint Presentation</vt:lpstr>
      <vt:lpstr>The National Survey of Children’s Health and the National Survey of Children with Special Health Care Needs relates survey results to Healthy People objectives </vt:lpstr>
      <vt:lpstr>Form CMS 416</vt:lpstr>
      <vt:lpstr>There were 74.1 million U.S. children in 2010</vt:lpstr>
      <vt:lpstr>Children comprise about 24% of the population</vt:lpstr>
      <vt:lpstr>Basic Child Stats</vt:lpstr>
      <vt:lpstr>PowerPoint Presentation</vt:lpstr>
      <vt:lpstr>Economic Well-Being</vt:lpstr>
      <vt:lpstr>PowerPoint Presentation</vt:lpstr>
      <vt:lpstr>PowerPoint Presentation</vt:lpstr>
      <vt:lpstr>PowerPoint Presentation</vt:lpstr>
      <vt:lpstr>Children in Single Parent Families by Race/Ethnicity</vt:lpstr>
      <vt:lpstr>Food insecurity</vt:lpstr>
      <vt:lpstr>English Proficiency and Racial Diversity</vt:lpstr>
      <vt:lpstr>Child Injury and Mortality</vt:lpstr>
      <vt:lpstr>Children confirmed victims of child maltreatment by CPS by age</vt:lpstr>
      <vt:lpstr>Health Insurance, Dental Visits, and Untreated Caries</vt:lpstr>
      <vt:lpstr>Poverty Rate and Health Insurance</vt:lpstr>
      <vt:lpstr>Health Insurance by type, 2010</vt:lpstr>
      <vt:lpstr>PowerPoint Presentation</vt:lpstr>
      <vt:lpstr>PowerPoint Presentation</vt:lpstr>
      <vt:lpstr>MEPS (Medical Expenditure Panel Survey)</vt:lpstr>
      <vt:lpstr>Dental Visits by Race (MEPS)</vt:lpstr>
      <vt:lpstr>PowerPoint Presentation</vt:lpstr>
      <vt:lpstr>PowerPoint Presentation</vt:lpstr>
      <vt:lpstr>PowerPoint Presentation</vt:lpstr>
      <vt:lpstr>PowerPoint Presentation</vt:lpstr>
      <vt:lpstr>PowerPoint Presentation</vt:lpstr>
      <vt:lpstr>PowerPoint Presentation</vt:lpstr>
      <vt:lpstr>National Oral Health Surveillance System</vt:lpstr>
      <vt:lpstr>All children:  Perception of Need</vt:lpstr>
      <vt:lpstr>Percent of Parents Reporting Unable to Get Dental Care by Age</vt:lpstr>
      <vt:lpstr>PowerPoint Presentation</vt:lpstr>
      <vt:lpstr>Oral Health in Primary Care</vt:lpstr>
      <vt:lpstr>PowerPoint Presentation</vt:lpstr>
      <vt:lpstr>Kids Count—Overall Rank</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Snapshot of America’s Children  2013</dc:title>
  <dc:creator>Jan Siverman</dc:creator>
  <cp:lastModifiedBy>Margaret Bjerklie</cp:lastModifiedBy>
  <cp:revision>72</cp:revision>
  <dcterms:created xsi:type="dcterms:W3CDTF">2013-06-07T19:59:56Z</dcterms:created>
  <dcterms:modified xsi:type="dcterms:W3CDTF">2013-06-12T15:54:57Z</dcterms:modified>
</cp:coreProperties>
</file>